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4" r:id="rId3"/>
    <p:sldId id="260" r:id="rId4"/>
    <p:sldId id="261" r:id="rId5"/>
    <p:sldId id="341" r:id="rId6"/>
    <p:sldId id="340" r:id="rId7"/>
    <p:sldId id="339" r:id="rId8"/>
    <p:sldId id="338" r:id="rId9"/>
    <p:sldId id="337" r:id="rId10"/>
    <p:sldId id="272" r:id="rId11"/>
    <p:sldId id="347" r:id="rId12"/>
    <p:sldId id="348" r:id="rId13"/>
    <p:sldId id="349" r:id="rId14"/>
    <p:sldId id="271" r:id="rId15"/>
    <p:sldId id="336" r:id="rId16"/>
    <p:sldId id="335" r:id="rId17"/>
    <p:sldId id="334" r:id="rId18"/>
    <p:sldId id="270" r:id="rId19"/>
    <p:sldId id="344" r:id="rId20"/>
    <p:sldId id="345" r:id="rId21"/>
    <p:sldId id="346" r:id="rId22"/>
    <p:sldId id="328" r:id="rId23"/>
    <p:sldId id="327" r:id="rId24"/>
    <p:sldId id="269" r:id="rId25"/>
    <p:sldId id="326" r:id="rId26"/>
    <p:sldId id="325" r:id="rId27"/>
    <p:sldId id="324" r:id="rId28"/>
    <p:sldId id="323" r:id="rId29"/>
    <p:sldId id="322" r:id="rId30"/>
    <p:sldId id="268" r:id="rId31"/>
    <p:sldId id="321" r:id="rId32"/>
    <p:sldId id="320" r:id="rId33"/>
    <p:sldId id="319" r:id="rId34"/>
    <p:sldId id="318" r:id="rId35"/>
    <p:sldId id="317" r:id="rId36"/>
    <p:sldId id="267" r:id="rId37"/>
    <p:sldId id="316" r:id="rId38"/>
    <p:sldId id="315" r:id="rId39"/>
    <p:sldId id="314" r:id="rId40"/>
    <p:sldId id="313" r:id="rId41"/>
    <p:sldId id="312" r:id="rId42"/>
    <p:sldId id="266" r:id="rId43"/>
    <p:sldId id="311" r:id="rId44"/>
    <p:sldId id="310" r:id="rId45"/>
    <p:sldId id="309" r:id="rId46"/>
    <p:sldId id="308" r:id="rId47"/>
    <p:sldId id="351" r:id="rId48"/>
    <p:sldId id="265" r:id="rId49"/>
    <p:sldId id="306" r:id="rId50"/>
    <p:sldId id="305" r:id="rId51"/>
    <p:sldId id="304" r:id="rId52"/>
    <p:sldId id="303" r:id="rId53"/>
    <p:sldId id="302" r:id="rId54"/>
    <p:sldId id="275" r:id="rId55"/>
    <p:sldId id="301" r:id="rId56"/>
    <p:sldId id="300" r:id="rId57"/>
    <p:sldId id="299" r:id="rId58"/>
    <p:sldId id="298" r:id="rId59"/>
    <p:sldId id="297" r:id="rId60"/>
    <p:sldId id="274" r:id="rId61"/>
    <p:sldId id="295" r:id="rId62"/>
    <p:sldId id="294" r:id="rId63"/>
    <p:sldId id="293" r:id="rId64"/>
    <p:sldId id="292" r:id="rId65"/>
    <p:sldId id="273" r:id="rId66"/>
    <p:sldId id="291" r:id="rId67"/>
    <p:sldId id="290" r:id="rId68"/>
    <p:sldId id="289" r:id="rId69"/>
    <p:sldId id="288" r:id="rId70"/>
    <p:sldId id="276" r:id="rId71"/>
    <p:sldId id="286" r:id="rId72"/>
    <p:sldId id="285" r:id="rId73"/>
    <p:sldId id="284" r:id="rId74"/>
    <p:sldId id="283" r:id="rId75"/>
    <p:sldId id="282" r:id="rId76"/>
    <p:sldId id="277" r:id="rId77"/>
    <p:sldId id="262" r:id="rId78"/>
    <p:sldId id="279" r:id="rId79"/>
    <p:sldId id="280" r:id="rId80"/>
    <p:sldId id="281" r:id="rId81"/>
    <p:sldId id="278" r:id="rId82"/>
    <p:sldId id="353" r:id="rId83"/>
    <p:sldId id="354" r:id="rId84"/>
    <p:sldId id="352" r:id="rId8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C9"/>
    <a:srgbClr val="01D543"/>
    <a:srgbClr val="3333FF"/>
    <a:srgbClr val="9900CC"/>
    <a:srgbClr val="FCFCFC"/>
    <a:srgbClr val="10B06F"/>
    <a:srgbClr val="FF66FF"/>
    <a:srgbClr val="13DF52"/>
    <a:srgbClr val="00D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97" autoAdjust="0"/>
    <p:restoredTop sz="94660"/>
  </p:normalViewPr>
  <p:slideViewPr>
    <p:cSldViewPr snapToGrid="0">
      <p:cViewPr varScale="1">
        <p:scale>
          <a:sx n="71" d="100"/>
          <a:sy n="71" d="100"/>
        </p:scale>
        <p:origin x="1446" y="60"/>
      </p:cViewPr>
      <p:guideLst>
        <p:guide orient="horz" pos="2205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EE22-FBBD-4536-B95F-F8B95A5E1079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90E4-D988-4791-BA02-37BD011C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035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EE22-FBBD-4536-B95F-F8B95A5E1079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90E4-D988-4791-BA02-37BD011C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740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EE22-FBBD-4536-B95F-F8B95A5E1079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90E4-D988-4791-BA02-37BD011C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048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EE22-FBBD-4536-B95F-F8B95A5E1079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90E4-D988-4791-BA02-37BD011C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687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EE22-FBBD-4536-B95F-F8B95A5E1079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90E4-D988-4791-BA02-37BD011C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166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EE22-FBBD-4536-B95F-F8B95A5E1079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90E4-D988-4791-BA02-37BD011C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684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EE22-FBBD-4536-B95F-F8B95A5E1079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90E4-D988-4791-BA02-37BD011C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042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EE22-FBBD-4536-B95F-F8B95A5E1079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90E4-D988-4791-BA02-37BD011C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762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EE22-FBBD-4536-B95F-F8B95A5E1079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90E4-D988-4791-BA02-37BD011C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187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EE22-FBBD-4536-B95F-F8B95A5E1079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90E4-D988-4791-BA02-37BD011C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326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EE22-FBBD-4536-B95F-F8B95A5E1079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90E4-D988-4791-BA02-37BD011C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2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CEE22-FBBD-4536-B95F-F8B95A5E1079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790E4-D988-4791-BA02-37BD011CC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67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8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slide" Target="slide17.xml"/><Relationship Id="rId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9.xml"/><Relationship Id="rId7" Type="http://schemas.openxmlformats.org/officeDocument/2006/relationships/slide" Target="slide2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slide" Target="slide22.xml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5.xml"/><Relationship Id="rId7" Type="http://schemas.openxmlformats.org/officeDocument/2006/relationships/slide" Target="slide2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slide" Target="slide28.xml"/><Relationship Id="rId4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0.xml"/><Relationship Id="rId13" Type="http://schemas.openxmlformats.org/officeDocument/2006/relationships/slide" Target="slide24.xml"/><Relationship Id="rId3" Type="http://schemas.openxmlformats.org/officeDocument/2006/relationships/slide" Target="slide83.xml"/><Relationship Id="rId7" Type="http://schemas.openxmlformats.org/officeDocument/2006/relationships/slide" Target="slide54.xml"/><Relationship Id="rId12" Type="http://schemas.openxmlformats.org/officeDocument/2006/relationships/slide" Target="slide14.xml"/><Relationship Id="rId17" Type="http://schemas.openxmlformats.org/officeDocument/2006/relationships/slide" Target="slide30.xml"/><Relationship Id="rId2" Type="http://schemas.openxmlformats.org/officeDocument/2006/relationships/image" Target="../media/image9.jpg"/><Relationship Id="rId16" Type="http://schemas.openxmlformats.org/officeDocument/2006/relationships/slide" Target="slide3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6.xml"/><Relationship Id="rId11" Type="http://schemas.openxmlformats.org/officeDocument/2006/relationships/slide" Target="slide10.xml"/><Relationship Id="rId5" Type="http://schemas.openxmlformats.org/officeDocument/2006/relationships/slide" Target="slide18.xml"/><Relationship Id="rId15" Type="http://schemas.openxmlformats.org/officeDocument/2006/relationships/slide" Target="slide4.xml"/><Relationship Id="rId10" Type="http://schemas.openxmlformats.org/officeDocument/2006/relationships/slide" Target="slide48.xml"/><Relationship Id="rId4" Type="http://schemas.openxmlformats.org/officeDocument/2006/relationships/slide" Target="slide70.xml"/><Relationship Id="rId9" Type="http://schemas.openxmlformats.org/officeDocument/2006/relationships/slide" Target="slide65.xml"/><Relationship Id="rId14" Type="http://schemas.openxmlformats.org/officeDocument/2006/relationships/slide" Target="slide4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31.xml"/><Relationship Id="rId7" Type="http://schemas.openxmlformats.org/officeDocument/2006/relationships/slide" Target="slide3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slide" Target="slide34.xml"/><Relationship Id="rId4" Type="http://schemas.openxmlformats.org/officeDocument/2006/relationships/slide" Target="slide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37.xml"/><Relationship Id="rId7" Type="http://schemas.openxmlformats.org/officeDocument/2006/relationships/slide" Target="slide39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1.xml"/><Relationship Id="rId5" Type="http://schemas.openxmlformats.org/officeDocument/2006/relationships/slide" Target="slide40.xml"/><Relationship Id="rId4" Type="http://schemas.openxmlformats.org/officeDocument/2006/relationships/slide" Target="slide3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0.png"/><Relationship Id="rId7" Type="http://schemas.openxmlformats.org/officeDocument/2006/relationships/slide" Target="slide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3.xml"/><Relationship Id="rId7" Type="http://schemas.openxmlformats.org/officeDocument/2006/relationships/slide" Target="slide4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7.xml"/><Relationship Id="rId5" Type="http://schemas.openxmlformats.org/officeDocument/2006/relationships/slide" Target="slide46.xml"/><Relationship Id="rId4" Type="http://schemas.openxmlformats.org/officeDocument/2006/relationships/slide" Target="slide4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9.xml"/><Relationship Id="rId7" Type="http://schemas.openxmlformats.org/officeDocument/2006/relationships/slide" Target="slide5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3.xml"/><Relationship Id="rId5" Type="http://schemas.openxmlformats.org/officeDocument/2006/relationships/slide" Target="slide52.xml"/><Relationship Id="rId4" Type="http://schemas.openxmlformats.org/officeDocument/2006/relationships/slide" Target="slide5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" Target="slide4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" Target="slide4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4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55.xml"/><Relationship Id="rId7" Type="http://schemas.openxmlformats.org/officeDocument/2006/relationships/slide" Target="slide5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9.xml"/><Relationship Id="rId5" Type="http://schemas.openxmlformats.org/officeDocument/2006/relationships/slide" Target="slide58.xml"/><Relationship Id="rId4" Type="http://schemas.openxmlformats.org/officeDocument/2006/relationships/slide" Target="slide5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" Target="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" Target="slide5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" Target="slide5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7" Type="http://schemas.openxmlformats.org/officeDocument/2006/relationships/slide" Target="slide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3.xml"/><Relationship Id="rId5" Type="http://schemas.openxmlformats.org/officeDocument/2006/relationships/slide" Target="slide64.xml"/><Relationship Id="rId4" Type="http://schemas.openxmlformats.org/officeDocument/2006/relationships/slide" Target="slide6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" Target="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" Target="slide6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" Target="slide6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" Target="slide6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7" Type="http://schemas.openxmlformats.org/officeDocument/2006/relationships/slide" Target="slide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8.xml"/><Relationship Id="rId5" Type="http://schemas.openxmlformats.org/officeDocument/2006/relationships/slide" Target="slide69.xml"/><Relationship Id="rId4" Type="http://schemas.openxmlformats.org/officeDocument/2006/relationships/slide" Target="slide6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" Target="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" Target="slide6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" Target="slide6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" Target="slide6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71.xml"/><Relationship Id="rId7" Type="http://schemas.openxmlformats.org/officeDocument/2006/relationships/slide" Target="slide7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5.xml"/><Relationship Id="rId5" Type="http://schemas.openxmlformats.org/officeDocument/2006/relationships/slide" Target="slide74.xml"/><Relationship Id="rId4" Type="http://schemas.openxmlformats.org/officeDocument/2006/relationships/slide" Target="slide7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" Target="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" Target="slide7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" Target="slide70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" Target="slide70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" Target="slide70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77.xml"/><Relationship Id="rId7" Type="http://schemas.openxmlformats.org/officeDocument/2006/relationships/slide" Target="slide79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1.xml"/><Relationship Id="rId5" Type="http://schemas.openxmlformats.org/officeDocument/2006/relationships/slide" Target="slide80.xml"/><Relationship Id="rId4" Type="http://schemas.openxmlformats.org/officeDocument/2006/relationships/slide" Target="slide7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7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" Target="slide76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" Target="slide7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" Target="slide76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76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wing.com/ru/free-png-bvxyb/download" TargetMode="External"/><Relationship Id="rId13" Type="http://schemas.openxmlformats.org/officeDocument/2006/relationships/hyperlink" Target="https://www.pngwing.com/ru/free-png-bzfxm/download" TargetMode="External"/><Relationship Id="rId18" Type="http://schemas.openxmlformats.org/officeDocument/2006/relationships/hyperlink" Target="https://www.pngwing.com/ru/free-png-ziwmz/download" TargetMode="External"/><Relationship Id="rId26" Type="http://schemas.openxmlformats.org/officeDocument/2006/relationships/hyperlink" Target="https://www.pngegg.com/ru/png-bynpw/download" TargetMode="External"/><Relationship Id="rId3" Type="http://schemas.openxmlformats.org/officeDocument/2006/relationships/hyperlink" Target="https://infourok.ru/didakticheskie-igri-pri-izuchenii-fonetiki-na-urokah-russkogo-yazika-1785171.html" TargetMode="External"/><Relationship Id="rId21" Type="http://schemas.openxmlformats.org/officeDocument/2006/relationships/hyperlink" Target="https://www.pngwing.com/ru/free-png-vdfau/download" TargetMode="External"/><Relationship Id="rId7" Type="http://schemas.openxmlformats.org/officeDocument/2006/relationships/hyperlink" Target="https://www.pngwing.com/ru/free-png-btxjt/download" TargetMode="External"/><Relationship Id="rId12" Type="http://schemas.openxmlformats.org/officeDocument/2006/relationships/hyperlink" Target="https://www.pngwing.com/ru/free-png-bfkjc/download" TargetMode="External"/><Relationship Id="rId17" Type="http://schemas.openxmlformats.org/officeDocument/2006/relationships/hyperlink" Target="https://www.pngwing.com/ru/free-png-yzhkq/download" TargetMode="External"/><Relationship Id="rId25" Type="http://schemas.openxmlformats.org/officeDocument/2006/relationships/hyperlink" Target="https://www.pngegg.com/ru/png-ephcp/download" TargetMode="External"/><Relationship Id="rId2" Type="http://schemas.openxmlformats.org/officeDocument/2006/relationships/hyperlink" Target="http://www.e-osnova.ru/PDF/osnova_12_11_3674.pdf" TargetMode="External"/><Relationship Id="rId16" Type="http://schemas.openxmlformats.org/officeDocument/2006/relationships/hyperlink" Target="https://www.pngwing.com/ru/free-png-zyqzk/download" TargetMode="External"/><Relationship Id="rId20" Type="http://schemas.openxmlformats.org/officeDocument/2006/relationships/hyperlink" Target="https://ru.depositphotos.com/stock-photos/%D1%87%D0%B5%D1%88%D0%B5%D1%82-%D0%B3%D0%BE%D0%BB%D0%BE%D0%B2%D1%83.html" TargetMode="External"/><Relationship Id="rId29" Type="http://schemas.openxmlformats.org/officeDocument/2006/relationships/hyperlink" Target="https://www.pngegg.com/ru/png-bbrey/download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ir.mobi/uploads/posts/2021-03/1616561789_48-p-morskoi-fon-dlya-prezentatsii-56.jpg" TargetMode="External"/><Relationship Id="rId11" Type="http://schemas.openxmlformats.org/officeDocument/2006/relationships/hyperlink" Target="https://www.pngwing.com/ru/free-png-pmzgt/download" TargetMode="External"/><Relationship Id="rId24" Type="http://schemas.openxmlformats.org/officeDocument/2006/relationships/hyperlink" Target="https://www.pngegg.com/ru/png-beuku/download" TargetMode="External"/><Relationship Id="rId32" Type="http://schemas.openxmlformats.org/officeDocument/2006/relationships/hyperlink" Target="https://effects1.ru/gif-kartinki/salyut-png/1" TargetMode="External"/><Relationship Id="rId5" Type="http://schemas.openxmlformats.org/officeDocument/2006/relationships/hyperlink" Target="https://oboi7.com/view/kosmicheskoe-prostranstvo-zvezdy-galaktiki-planety-8099" TargetMode="External"/><Relationship Id="rId15" Type="http://schemas.openxmlformats.org/officeDocument/2006/relationships/hyperlink" Target="https://www.pngwing.com/ru/free-png-sxhak/download" TargetMode="External"/><Relationship Id="rId23" Type="http://schemas.openxmlformats.org/officeDocument/2006/relationships/hyperlink" Target="https://www.pngegg.com/ru/png-zcyax/download" TargetMode="External"/><Relationship Id="rId28" Type="http://schemas.openxmlformats.org/officeDocument/2006/relationships/hyperlink" Target="https://www.pngegg.com/ru/png-bsylc/download" TargetMode="External"/><Relationship Id="rId10" Type="http://schemas.openxmlformats.org/officeDocument/2006/relationships/hyperlink" Target="https://www.pngwing.com/ru/free-png-bkvvu/download" TargetMode="External"/><Relationship Id="rId19" Type="http://schemas.openxmlformats.org/officeDocument/2006/relationships/hyperlink" Target="https://akson-quick.ru/raznoe-2/futbol-risunki-karandashom-kak-narisovat-futbol-karandashom-poetapno.html" TargetMode="External"/><Relationship Id="rId31" Type="http://schemas.openxmlformats.org/officeDocument/2006/relationships/hyperlink" Target="https://ok.ru/video/11389830598" TargetMode="External"/><Relationship Id="rId4" Type="http://schemas.openxmlformats.org/officeDocument/2006/relationships/hyperlink" Target="http://sozvezdiye-otlichnikov.ru/index.php/fonetika-i-grafika/foneticheskie-igry" TargetMode="External"/><Relationship Id="rId9" Type="http://schemas.openxmlformats.org/officeDocument/2006/relationships/hyperlink" Target="https://www.pngwing.com/ru/free-png-bocww/download" TargetMode="External"/><Relationship Id="rId14" Type="http://schemas.openxmlformats.org/officeDocument/2006/relationships/hyperlink" Target="https://www.pngwing.com/ru/free-png-zjehw/download" TargetMode="External"/><Relationship Id="rId22" Type="http://schemas.openxmlformats.org/officeDocument/2006/relationships/hyperlink" Target="https://www.pngegg.com/ru/png-naeqv/download" TargetMode="External"/><Relationship Id="rId27" Type="http://schemas.openxmlformats.org/officeDocument/2006/relationships/hyperlink" Target="https://www.pngegg.com/ru/png-bzxlm/download" TargetMode="External"/><Relationship Id="rId30" Type="http://schemas.openxmlformats.org/officeDocument/2006/relationships/hyperlink" Target="https://www.pngegg.com/ru/png-bzkkj/downloa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6900" y="2713843"/>
            <a:ext cx="8494712" cy="23876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0000CC"/>
                </a:solidFill>
                <a:effectLst>
                  <a:glow rad="533400">
                    <a:schemeClr val="bg1"/>
                  </a:glow>
                </a:effectLst>
                <a:latin typeface="Segoe Script" panose="030B0504020000000003" pitchFamily="66" charset="0"/>
              </a:rPr>
              <a:t>Дидактическая </a:t>
            </a:r>
            <a:br>
              <a:rPr lang="ru-RU" sz="4400" b="1" dirty="0" smtClean="0">
                <a:solidFill>
                  <a:srgbClr val="0000CC"/>
                </a:solidFill>
                <a:effectLst>
                  <a:glow rad="533400">
                    <a:schemeClr val="bg1"/>
                  </a:glow>
                </a:effectLst>
                <a:latin typeface="Segoe Script" panose="030B0504020000000003" pitchFamily="66" charset="0"/>
              </a:rPr>
            </a:br>
            <a:r>
              <a:rPr lang="ru-RU" sz="4400" b="1" dirty="0" smtClean="0">
                <a:solidFill>
                  <a:srgbClr val="0000CC"/>
                </a:solidFill>
                <a:effectLst>
                  <a:glow rad="533400">
                    <a:schemeClr val="bg1"/>
                  </a:glow>
                </a:effectLst>
                <a:latin typeface="Segoe Script" panose="030B0504020000000003" pitchFamily="66" charset="0"/>
              </a:rPr>
              <a:t>игра - путешествие  </a:t>
            </a:r>
            <a:r>
              <a:rPr lang="ru-RU" sz="5300" b="1" dirty="0" smtClean="0">
                <a:solidFill>
                  <a:srgbClr val="0000CC"/>
                </a:solidFill>
                <a:effectLst>
                  <a:glow rad="533400">
                    <a:schemeClr val="bg1"/>
                  </a:glow>
                </a:effectLst>
                <a:latin typeface="Segoe Script" panose="030B0504020000000003" pitchFamily="66" charset="0"/>
              </a:rPr>
              <a:t>«Страна Фонетики»</a:t>
            </a:r>
            <a:endParaRPr lang="ru-RU" sz="5300" b="1" dirty="0">
              <a:solidFill>
                <a:srgbClr val="0000CC"/>
              </a:solidFill>
              <a:effectLst>
                <a:glow rad="533400">
                  <a:schemeClr val="bg1"/>
                </a:glow>
              </a:effectLst>
              <a:latin typeface="Segoe Script" panose="030B0504020000000003" pitchFamily="66" charset="0"/>
            </a:endParaRPr>
          </a:p>
        </p:txBody>
      </p:sp>
      <p:sp>
        <p:nvSpPr>
          <p:cNvPr id="4" name="Управляющая кнопка: сведения 3">
            <a:hlinkClick r:id="" action="ppaction://hlinkshowjump?jump=lastslide" highlightClick="1"/>
          </p:cNvPr>
          <p:cNvSpPr/>
          <p:nvPr/>
        </p:nvSpPr>
        <p:spPr>
          <a:xfrm>
            <a:off x="272771" y="5647764"/>
            <a:ext cx="685800" cy="645459"/>
          </a:xfrm>
          <a:prstGeom prst="actionButtonInformation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175812" y="5661212"/>
            <a:ext cx="685800" cy="632012"/>
          </a:xfrm>
          <a:prstGeom prst="actionButtonForwardNex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hlinkClick r:id="rId3" action="ppaction://hlinksldjump" highlightClick="1"/>
          </p:cNvPr>
          <p:cNvSpPr/>
          <p:nvPr/>
        </p:nvSpPr>
        <p:spPr>
          <a:xfrm>
            <a:off x="3993776" y="5432612"/>
            <a:ext cx="1281940" cy="1234476"/>
          </a:xfrm>
          <a:prstGeom prst="ellips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3333FF"/>
                </a:solidFill>
                <a:effectLst>
                  <a:glow rad="901700">
                    <a:schemeClr val="bg1"/>
                  </a:glow>
                </a:effectLst>
              </a:rPr>
              <a:t>Правила</a:t>
            </a:r>
            <a:endParaRPr lang="ru-RU" sz="1600" b="1" dirty="0">
              <a:solidFill>
                <a:srgbClr val="3333FF"/>
              </a:solidFill>
              <a:effectLst>
                <a:glow rad="901700">
                  <a:schemeClr val="bg1"/>
                </a:glow>
              </a:effectLst>
            </a:endParaRPr>
          </a:p>
        </p:txBody>
      </p:sp>
      <p:pic>
        <p:nvPicPr>
          <p:cNvPr id="7" name="Изображение 7" descr="СУП logo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16" y="166183"/>
            <a:ext cx="1957119" cy="443360"/>
          </a:xfrm>
          <a:prstGeom prst="rect">
            <a:avLst/>
          </a:prstGeom>
          <a:noFill/>
        </p:spPr>
      </p:pic>
      <p:sp>
        <p:nvSpPr>
          <p:cNvPr id="8" name="Текстовое поле 8"/>
          <p:cNvSpPr txBox="1"/>
          <p:nvPr/>
        </p:nvSpPr>
        <p:spPr>
          <a:xfrm>
            <a:off x="6804212" y="74414"/>
            <a:ext cx="222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«Летний марафон</a:t>
            </a:r>
            <a:r>
              <a:rPr kumimoji="0" lang="ru-RU" altLang="en-US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1D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интерактивных презентаций»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5304" y="1037298"/>
            <a:ext cx="193869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6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2105" y="201705"/>
            <a:ext cx="57418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Залив 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Ударных гласных </a:t>
            </a:r>
            <a:endParaRPr lang="ru-RU" sz="4400" b="1" dirty="0">
              <a:solidFill>
                <a:schemeClr val="bg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535488" y="1917497"/>
            <a:ext cx="4378590" cy="859522"/>
            <a:chOff x="3678741" y="882315"/>
            <a:chExt cx="4796590" cy="5093368"/>
          </a:xfrm>
        </p:grpSpPr>
        <p:sp>
          <p:nvSpPr>
            <p:cNvPr id="7" name="Прямоугольник 6">
              <a:hlinkClick r:id="rId2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8" name="Рамка 7">
              <a:hlinkClick r:id="rId2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108659" y="3358859"/>
            <a:ext cx="4378590" cy="859522"/>
            <a:chOff x="3678741" y="882315"/>
            <a:chExt cx="4796590" cy="5093368"/>
          </a:xfrm>
        </p:grpSpPr>
        <p:sp>
          <p:nvSpPr>
            <p:cNvPr id="10" name="Прямоугольник 9">
              <a:hlinkClick r:id="rId3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1" name="Рамка 10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696905" y="4800221"/>
            <a:ext cx="4378590" cy="859522"/>
            <a:chOff x="3678741" y="882315"/>
            <a:chExt cx="4796590" cy="5093368"/>
          </a:xfrm>
        </p:grpSpPr>
        <p:sp>
          <p:nvSpPr>
            <p:cNvPr id="19" name="Прямоугольник 18">
              <a:hlinkClick r:id="rId4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20" name="Рамка 19">
              <a:hlinkClick r:id="rId4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038" y="-161457"/>
            <a:ext cx="3535886" cy="332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2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0942"/>
            <a:ext cx="7402192" cy="5654842"/>
            <a:chOff x="3678741" y="961628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 algn="ctr">
                <a:buAutoNum type="arabicPeriod"/>
              </a:pPr>
              <a:r>
                <a:rPr lang="ru-RU" sz="4000" b="1" u="sng" dirty="0" smtClean="0">
                  <a:solidFill>
                    <a:srgbClr val="002060"/>
                  </a:solidFill>
                </a:rPr>
                <a:t>Почему не надо?</a:t>
              </a:r>
              <a:endParaRPr lang="en-US" sz="4000" b="1" u="sng" dirty="0" smtClean="0">
                <a:solidFill>
                  <a:srgbClr val="002060"/>
                </a:solidFill>
              </a:endParaRPr>
            </a:p>
            <a:p>
              <a:pPr algn="ctr"/>
              <a:endParaRPr lang="ru-RU" b="1" u="sng" dirty="0" smtClean="0">
                <a:solidFill>
                  <a:srgbClr val="0000CC"/>
                </a:solidFill>
              </a:endParaRPr>
            </a:p>
            <a:p>
              <a:r>
                <a:rPr lang="ru-RU" sz="4000" b="1" i="1" dirty="0" smtClean="0">
                  <a:solidFill>
                    <a:srgbClr val="0000CC"/>
                  </a:solidFill>
                </a:rPr>
                <a:t>Говорят, что в словах </a:t>
              </a:r>
              <a:r>
                <a:rPr lang="ru-RU" sz="4000" i="1" dirty="0" smtClean="0">
                  <a:solidFill>
                    <a:srgbClr val="0000CC"/>
                  </a:solidFill>
                </a:rPr>
                <a:t>жёлтый, вёдра, чёрный, лёгкий, испечёт, звёздный </a:t>
              </a:r>
            </a:p>
            <a:p>
              <a:r>
                <a:rPr lang="ru-RU" sz="4000" b="1" i="1" dirty="0" smtClean="0">
                  <a:solidFill>
                    <a:srgbClr val="0000CC"/>
                  </a:solidFill>
                </a:rPr>
                <a:t>не нужно ставить ударение. Почему?</a:t>
              </a:r>
              <a:endParaRPr lang="ru-RU" sz="4000" b="1" i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961628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1" name="Умножение 10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63941" y="5348173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27815" y="584687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Буква Ё всегда ударная.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99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0938"/>
            <a:ext cx="7402192" cy="5654842"/>
            <a:chOff x="3666397" y="813679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2.</a:t>
              </a:r>
              <a:r>
                <a:rPr lang="ru-RU" sz="4800" b="1" u="sng" dirty="0" smtClean="0">
                  <a:solidFill>
                    <a:srgbClr val="002060"/>
                  </a:solidFill>
                </a:rPr>
                <a:t>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Загадочные гласные!</a:t>
              </a:r>
              <a:endParaRPr lang="en-US" sz="4000" b="1" u="sng" dirty="0" smtClean="0">
                <a:solidFill>
                  <a:srgbClr val="002060"/>
                </a:solidFill>
              </a:endParaRPr>
            </a:p>
            <a:p>
              <a:r>
                <a:rPr lang="ru-RU" sz="4000" b="1" i="1" dirty="0" smtClean="0">
                  <a:solidFill>
                    <a:srgbClr val="0000CC"/>
                  </a:solidFill>
                </a:rPr>
                <a:t>Почему в словах </a:t>
              </a:r>
              <a:endParaRPr lang="en-US" sz="4000" b="1" i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i="1" dirty="0" smtClean="0">
                  <a:solidFill>
                    <a:srgbClr val="FF0000"/>
                  </a:solidFill>
                </a:rPr>
                <a:t>жё</a:t>
              </a:r>
              <a:r>
                <a:rPr lang="ru-RU" sz="4000" i="1" dirty="0" smtClean="0">
                  <a:solidFill>
                    <a:srgbClr val="0000CC"/>
                  </a:solidFill>
                </a:rPr>
                <a:t>лтый – об</a:t>
              </a:r>
              <a:r>
                <a:rPr lang="ru-RU" sz="4000" i="1" dirty="0" smtClean="0">
                  <a:solidFill>
                    <a:srgbClr val="FF0000"/>
                  </a:solidFill>
                </a:rPr>
                <a:t>жо</a:t>
              </a:r>
              <a:r>
                <a:rPr lang="ru-RU" sz="4000" i="1" dirty="0" smtClean="0">
                  <a:solidFill>
                    <a:srgbClr val="0000CC"/>
                  </a:solidFill>
                </a:rPr>
                <a:t>ра, </a:t>
              </a:r>
              <a:endParaRPr lang="en-US" sz="4000" i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i="1" dirty="0" smtClean="0">
                  <a:solidFill>
                    <a:srgbClr val="FF0000"/>
                  </a:solidFill>
                </a:rPr>
                <a:t>чё</a:t>
              </a:r>
              <a:r>
                <a:rPr lang="ru-RU" sz="4000" i="1" dirty="0" smtClean="0">
                  <a:solidFill>
                    <a:srgbClr val="0000CC"/>
                  </a:solidFill>
                </a:rPr>
                <a:t>рный – </a:t>
              </a:r>
              <a:r>
                <a:rPr lang="ru-RU" sz="4000" i="1" dirty="0" smtClean="0">
                  <a:solidFill>
                    <a:srgbClr val="FF0000"/>
                  </a:solidFill>
                </a:rPr>
                <a:t>чо</a:t>
              </a:r>
              <a:r>
                <a:rPr lang="ru-RU" sz="4000" i="1" dirty="0" smtClean="0">
                  <a:solidFill>
                    <a:srgbClr val="0000CC"/>
                  </a:solidFill>
                </a:rPr>
                <a:t>порный, </a:t>
              </a:r>
              <a:endParaRPr lang="en-US" sz="4000" i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i="1" dirty="0" smtClean="0">
                  <a:solidFill>
                    <a:srgbClr val="FF0000"/>
                  </a:solidFill>
                </a:rPr>
                <a:t>шё</a:t>
              </a:r>
              <a:r>
                <a:rPr lang="ru-RU" sz="4000" i="1" dirty="0" smtClean="0">
                  <a:solidFill>
                    <a:srgbClr val="0000CC"/>
                  </a:solidFill>
                </a:rPr>
                <a:t>пот – </a:t>
              </a:r>
              <a:r>
                <a:rPr lang="ru-RU" sz="4000" i="1" dirty="0" smtClean="0">
                  <a:solidFill>
                    <a:srgbClr val="FF0000"/>
                  </a:solidFill>
                </a:rPr>
                <a:t>шо</a:t>
              </a:r>
              <a:r>
                <a:rPr lang="ru-RU" sz="4000" i="1" dirty="0" smtClean="0">
                  <a:solidFill>
                    <a:srgbClr val="0000CC"/>
                  </a:solidFill>
                </a:rPr>
                <a:t>в </a:t>
              </a:r>
              <a:endParaRPr lang="en-US" sz="4000" i="1" dirty="0" smtClean="0">
                <a:solidFill>
                  <a:srgbClr val="0000CC"/>
                </a:solidFill>
              </a:endParaRPr>
            </a:p>
            <a:p>
              <a:r>
                <a:rPr lang="ru-RU" sz="4000" b="1" i="1" dirty="0" smtClean="0">
                  <a:solidFill>
                    <a:srgbClr val="0000CC"/>
                  </a:solidFill>
                </a:rPr>
                <a:t>после шипящих пишутся разные буквы, хотя звук один и тот же?</a:t>
              </a:r>
              <a:endParaRPr lang="en-US" sz="4000" b="1" i="1" dirty="0" smtClean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66397" y="813679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58829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46865" y="580938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В корне слова после шипящих  пишется Ё, если есть проверочное слово со звуком </a:t>
              </a:r>
              <a:r>
                <a:rPr lang="en-US" sz="40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Э</a:t>
              </a:r>
              <a:r>
                <a:rPr lang="en-US" sz="4000" b="1" dirty="0" smtClean="0">
                  <a:solidFill>
                    <a:srgbClr val="0000CC"/>
                  </a:solidFill>
                </a:rPr>
                <a:t>]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, в остальных случаях пишем О. 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31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2377" y="580942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3. </a:t>
              </a:r>
              <a:r>
                <a:rPr lang="ru-RU" sz="4000" b="1" u="sng" dirty="0">
                  <a:solidFill>
                    <a:srgbClr val="002060"/>
                  </a:solidFill>
                </a:rPr>
                <a:t>П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утаница!</a:t>
              </a:r>
            </a:p>
            <a:p>
              <a:r>
                <a:rPr lang="ru-RU" sz="4000" b="1" i="1" dirty="0" smtClean="0">
                  <a:solidFill>
                    <a:srgbClr val="0000CC"/>
                  </a:solidFill>
                </a:rPr>
                <a:t>Почему ученик получил за работу плохую оценку, если написал гласные так, как услышал?</a:t>
              </a:r>
            </a:p>
            <a:p>
              <a:r>
                <a:rPr lang="ru-RU" sz="4000" i="1" dirty="0" err="1" smtClean="0">
                  <a:solidFill>
                    <a:srgbClr val="0000CC"/>
                  </a:solidFill>
                </a:rPr>
                <a:t>Чясти</a:t>
              </a:r>
              <a:r>
                <a:rPr lang="ru-RU" sz="4000" i="1" dirty="0" smtClean="0">
                  <a:solidFill>
                    <a:srgbClr val="0000CC"/>
                  </a:solidFill>
                </a:rPr>
                <a:t>, </a:t>
              </a:r>
              <a:r>
                <a:rPr lang="ru-RU" sz="4000" i="1" dirty="0" err="1" smtClean="0">
                  <a:solidFill>
                    <a:srgbClr val="0000CC"/>
                  </a:solidFill>
                </a:rPr>
                <a:t>чящя</a:t>
              </a:r>
              <a:r>
                <a:rPr lang="ru-RU" sz="4000" i="1" dirty="0" smtClean="0">
                  <a:solidFill>
                    <a:srgbClr val="0000CC"/>
                  </a:solidFill>
                </a:rPr>
                <a:t>, </a:t>
              </a:r>
              <a:r>
                <a:rPr lang="ru-RU" sz="4000" i="1" dirty="0" err="1" smtClean="0">
                  <a:solidFill>
                    <a:srgbClr val="0000CC"/>
                  </a:solidFill>
                </a:rPr>
                <a:t>жызнь</a:t>
              </a:r>
              <a:r>
                <a:rPr lang="ru-RU" sz="4000" i="1" dirty="0" smtClean="0">
                  <a:solidFill>
                    <a:srgbClr val="0000CC"/>
                  </a:solidFill>
                </a:rPr>
                <a:t>, </a:t>
              </a:r>
              <a:r>
                <a:rPr lang="ru-RU" sz="4000" i="1" dirty="0" err="1" smtClean="0">
                  <a:solidFill>
                    <a:srgbClr val="0000CC"/>
                  </a:solidFill>
                </a:rPr>
                <a:t>щюка</a:t>
              </a:r>
              <a:r>
                <a:rPr lang="ru-RU" sz="4000" i="1" dirty="0" smtClean="0">
                  <a:solidFill>
                    <a:srgbClr val="0000CC"/>
                  </a:solidFill>
                </a:rPr>
                <a:t>, </a:t>
              </a:r>
              <a:r>
                <a:rPr lang="ru-RU" sz="4000" i="1" dirty="0" err="1" smtClean="0">
                  <a:solidFill>
                    <a:srgbClr val="0000CC"/>
                  </a:solidFill>
                </a:rPr>
                <a:t>щюпальцы</a:t>
              </a:r>
              <a:r>
                <a:rPr lang="ru-RU" sz="4000" i="1" dirty="0" smtClean="0">
                  <a:solidFill>
                    <a:srgbClr val="0000CC"/>
                  </a:solidFill>
                </a:rPr>
                <a:t>.</a:t>
              </a:r>
            </a:p>
            <a:p>
              <a:endParaRPr lang="ru-RU" sz="3200" i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58829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38839" y="580942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Сочетания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ЧА-ЩА, ЧУ-ЩУ, ЖИ-ШИ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в русском языке не пишутся с буквами Я, Ю, Ы. 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96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1765" y="166645"/>
            <a:ext cx="57822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Залив 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Безударных гласных 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258" y="166645"/>
            <a:ext cx="3563471" cy="241519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6" name="Группа 5"/>
          <p:cNvGrpSpPr/>
          <p:nvPr/>
        </p:nvGrpSpPr>
        <p:grpSpPr>
          <a:xfrm>
            <a:off x="3864826" y="1930059"/>
            <a:ext cx="4378590" cy="859522"/>
            <a:chOff x="3678741" y="882315"/>
            <a:chExt cx="4796590" cy="5093368"/>
          </a:xfrm>
        </p:grpSpPr>
        <p:sp>
          <p:nvSpPr>
            <p:cNvPr id="7" name="Прямоугольник 6">
              <a:hlinkClick r:id="rId3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8" name="Рамка 7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422202" y="3359124"/>
            <a:ext cx="4378590" cy="859522"/>
            <a:chOff x="3678741" y="882315"/>
            <a:chExt cx="4796590" cy="5093368"/>
          </a:xfrm>
        </p:grpSpPr>
        <p:sp>
          <p:nvSpPr>
            <p:cNvPr id="10" name="Прямоугольник 9">
              <a:hlinkClick r:id="rId4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1" name="Рамка 10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675531" y="4788189"/>
            <a:ext cx="4378590" cy="859522"/>
            <a:chOff x="3678741" y="882315"/>
            <a:chExt cx="4796590" cy="5093368"/>
          </a:xfrm>
        </p:grpSpPr>
        <p:sp>
          <p:nvSpPr>
            <p:cNvPr id="19" name="Прямоугольник 18">
              <a:hlinkClick r:id="rId5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20" name="Рамка 19">
              <a:hlinkClick r:id="rId5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4" name="Управляющая кнопка: домой 13">
            <a:hlinkClick r:id="rId6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5932" y="-125803"/>
            <a:ext cx="3517697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9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9267" y="573924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 algn="ctr">
                <a:buAutoNum type="arabicPeriod"/>
              </a:pPr>
              <a:r>
                <a:rPr lang="ru-RU" sz="4000" b="1" u="sng" dirty="0" smtClean="0">
                  <a:solidFill>
                    <a:srgbClr val="002060"/>
                  </a:solidFill>
                </a:rPr>
                <a:t>Кто виноват?</a:t>
              </a:r>
            </a:p>
            <a:p>
              <a:r>
                <a:rPr lang="ru-RU" sz="3200" b="1" i="1" dirty="0" smtClean="0">
                  <a:solidFill>
                    <a:srgbClr val="0000CC"/>
                  </a:solidFill>
                </a:rPr>
                <a:t>Мише пришло сообщение от Коли: «Выходи играть во двор с </a:t>
              </a:r>
              <a:r>
                <a:rPr lang="ru-RU" sz="3200" b="1" i="1" dirty="0" err="1" smtClean="0">
                  <a:solidFill>
                    <a:srgbClr val="0000CC"/>
                  </a:solidFill>
                </a:rPr>
                <a:t>мичом</a:t>
              </a:r>
              <a:r>
                <a:rPr lang="ru-RU" sz="3200" b="1" i="1" dirty="0" smtClean="0">
                  <a:solidFill>
                    <a:srgbClr val="0000CC"/>
                  </a:solidFill>
                </a:rPr>
                <a:t>!» Почему Миша не смог играть со всеми?</a:t>
              </a:r>
            </a:p>
            <a:p>
              <a:endParaRPr lang="ru-RU" sz="4800" b="1" i="1" dirty="0">
                <a:solidFill>
                  <a:srgbClr val="0000CC"/>
                </a:solidFill>
              </a:endParaRPr>
            </a:p>
            <a:p>
              <a:endParaRPr lang="ru-RU" sz="3600" b="1" i="1" dirty="0" smtClean="0">
                <a:solidFill>
                  <a:srgbClr val="0000CC"/>
                </a:solidFill>
              </a:endParaRPr>
            </a:p>
            <a:p>
              <a:endParaRPr lang="ru-RU" sz="1600" b="1" i="1" dirty="0" smtClean="0">
                <a:solidFill>
                  <a:srgbClr val="0000CC"/>
                </a:solidFill>
              </a:endParaRPr>
            </a:p>
            <a:p>
              <a:endParaRPr lang="ru-RU" sz="3600" b="1" i="1" dirty="0">
                <a:solidFill>
                  <a:srgbClr val="0000CC"/>
                </a:solidFill>
              </a:endParaRPr>
            </a:p>
            <a:p>
              <a:endParaRPr lang="ru-RU" sz="3600" b="1" i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1" name="Умножение 10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1985" y="3069173"/>
            <a:ext cx="3274574" cy="2214280"/>
          </a:xfrm>
          <a:prstGeom prst="rect">
            <a:avLst/>
          </a:prstGeom>
          <a:ln w="76200">
            <a:solidFill>
              <a:srgbClr val="0000CC"/>
            </a:solidFill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6201943" y="5386770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45729" y="573924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Виноват Коля,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который не «дружит» с безударными гласными: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«с мечом» и «с мячом» – звучит одинаково, но пишется по-разному и имеет разный смысл. 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506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8940" y="580939"/>
            <a:ext cx="7402192" cy="5654842"/>
            <a:chOff x="3678741" y="830838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2. Ох уж эти гласные! 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Правильно ли записаны слова учеником? Объясните.</a:t>
              </a:r>
            </a:p>
            <a:p>
              <a:pPr algn="ctr"/>
              <a:r>
                <a:rPr lang="ru-RU" sz="4000" b="1" dirty="0" err="1" smtClean="0">
                  <a:solidFill>
                    <a:srgbClr val="0000CC"/>
                  </a:solidFill>
                </a:rPr>
                <a:t>Чисы</a:t>
              </a:r>
              <a:endParaRPr lang="ru-RU" sz="40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 err="1" smtClean="0">
                  <a:solidFill>
                    <a:srgbClr val="0000CC"/>
                  </a:solidFill>
                </a:rPr>
                <a:t>Лисник</a:t>
              </a:r>
              <a:endParaRPr lang="ru-RU" sz="40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 err="1" smtClean="0">
                  <a:solidFill>
                    <a:srgbClr val="0000CC"/>
                  </a:solidFill>
                </a:rPr>
                <a:t>Мисной</a:t>
              </a:r>
              <a:endParaRPr lang="ru-RU" sz="40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 err="1" smtClean="0">
                  <a:solidFill>
                    <a:srgbClr val="0000CC"/>
                  </a:solidFill>
                </a:rPr>
                <a:t>Линивый</a:t>
              </a:r>
              <a:endParaRPr lang="ru-RU" sz="40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Мировой </a:t>
              </a:r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30838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7879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31965" y="550036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00CC"/>
                  </a:solidFill>
                </a:rPr>
                <a:t>Правильно написано слово мировой. В остальных словах ошибки в корне: часы – час, лесник – лес, мясной – мясо, ленивый – лень. Буквы А, Е, Я в безударном положении могут обозначать разные звуки.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65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9873" y="566078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3. Вставьте букву!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В каких словах на месте пропуска пишется буква О? </a:t>
              </a:r>
              <a:endParaRPr lang="ru-RU" sz="3200" b="1" i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МОЛ_КО</a:t>
              </a:r>
            </a:p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К_РТОФЕЛЬ</a:t>
              </a:r>
            </a:p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П_МИДОР</a:t>
              </a:r>
            </a:p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М_РКОВЬ</a:t>
              </a:r>
            </a:p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К_ПУСТА</a:t>
              </a:r>
            </a:p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К_СТРЮЛЯ</a:t>
              </a: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110594" y="2724197"/>
            <a:ext cx="475993" cy="2006582"/>
            <a:chOff x="-7486907" y="1530445"/>
            <a:chExt cx="560523" cy="276931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77828" y="1530445"/>
              <a:ext cx="551444" cy="466889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86906" y="3080805"/>
              <a:ext cx="551444" cy="46688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86907" y="3832874"/>
              <a:ext cx="551444" cy="466889"/>
            </a:xfrm>
            <a:prstGeom prst="rect">
              <a:avLst/>
            </a:prstGeom>
          </p:spPr>
        </p:pic>
      </p:grpSp>
      <p:sp>
        <p:nvSpPr>
          <p:cNvPr id="5" name="Скругленный прямоугольник 4"/>
          <p:cNvSpPr/>
          <p:nvPr/>
        </p:nvSpPr>
        <p:spPr>
          <a:xfrm>
            <a:off x="6185902" y="5386770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16" name="Умножение 15">
            <a:hlinkClick r:id="rId3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80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3199" y="33181"/>
            <a:ext cx="5670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Пролив 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Йотированных гласных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470" y="134806"/>
            <a:ext cx="3711389" cy="252771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5" name="Группа 4"/>
          <p:cNvGrpSpPr/>
          <p:nvPr/>
        </p:nvGrpSpPr>
        <p:grpSpPr>
          <a:xfrm>
            <a:off x="4478017" y="1315168"/>
            <a:ext cx="4378590" cy="859522"/>
            <a:chOff x="3678741" y="882315"/>
            <a:chExt cx="4796590" cy="5093368"/>
          </a:xfrm>
        </p:grpSpPr>
        <p:sp>
          <p:nvSpPr>
            <p:cNvPr id="6" name="Прямоугольник 5">
              <a:hlinkClick r:id="rId3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7" name="Рамка 6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765616" y="2374039"/>
            <a:ext cx="4378590" cy="859522"/>
            <a:chOff x="3678741" y="882315"/>
            <a:chExt cx="4796590" cy="5093368"/>
          </a:xfrm>
        </p:grpSpPr>
        <p:sp>
          <p:nvSpPr>
            <p:cNvPr id="9" name="Прямоугольник 8">
              <a:hlinkClick r:id="rId4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>
              <a:hlinkClick r:id="rId4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295697" y="4508346"/>
            <a:ext cx="4378590" cy="859522"/>
            <a:chOff x="3678741" y="882315"/>
            <a:chExt cx="4796590" cy="5093368"/>
          </a:xfrm>
        </p:grpSpPr>
        <p:sp>
          <p:nvSpPr>
            <p:cNvPr id="12" name="Прямоугольник 11">
              <a:hlinkClick r:id="rId5" action="ppaction://hlinksldjump"/>
            </p:cNvPr>
            <p:cNvSpPr/>
            <p:nvPr/>
          </p:nvSpPr>
          <p:spPr>
            <a:xfrm>
              <a:off x="3819586" y="1169071"/>
              <a:ext cx="4499619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4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3" name="Рамка 12">
              <a:hlinkClick r:id="rId5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576321" y="5515413"/>
            <a:ext cx="4378590" cy="859522"/>
            <a:chOff x="3678741" y="882315"/>
            <a:chExt cx="4796590" cy="5093368"/>
          </a:xfrm>
        </p:grpSpPr>
        <p:sp>
          <p:nvSpPr>
            <p:cNvPr id="15" name="Прямоугольник 14">
              <a:hlinkClick r:id="rId6" action="ppaction://hlinksldjump"/>
            </p:cNvPr>
            <p:cNvSpPr/>
            <p:nvPr/>
          </p:nvSpPr>
          <p:spPr>
            <a:xfrm>
              <a:off x="3847760" y="1169071"/>
              <a:ext cx="4471445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5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6" name="Рамка 15">
              <a:hlinkClick r:id="rId6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053680" y="3429000"/>
            <a:ext cx="4378590" cy="859522"/>
            <a:chOff x="3678741" y="882315"/>
            <a:chExt cx="4796590" cy="5093368"/>
          </a:xfrm>
        </p:grpSpPr>
        <p:sp>
          <p:nvSpPr>
            <p:cNvPr id="18" name="Прямоугольник 17">
              <a:hlinkClick r:id="rId7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9" name="Рамка 18">
              <a:hlinkClick r:id="rId7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20" name="Управляющая кнопка: домой 19">
            <a:hlinkClick r:id="rId8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60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0942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1. Найдите общее!</a:t>
              </a:r>
            </a:p>
            <a:p>
              <a:r>
                <a:rPr lang="ru-RU" sz="4000" b="1" i="1" dirty="0" smtClean="0">
                  <a:solidFill>
                    <a:srgbClr val="0000CC"/>
                  </a:solidFill>
                </a:rPr>
                <a:t>Что </a:t>
              </a:r>
              <a:r>
                <a:rPr lang="ru-RU" sz="4000" b="1" i="1" dirty="0">
                  <a:solidFill>
                    <a:srgbClr val="0000CC"/>
                  </a:solidFill>
                </a:rPr>
                <a:t>общего в каждом ряду слов?</a:t>
              </a:r>
            </a:p>
            <a:p>
              <a:r>
                <a:rPr lang="ru-RU" sz="4800" b="1" dirty="0">
                  <a:solidFill>
                    <a:srgbClr val="0000CC"/>
                  </a:solidFill>
                </a:rPr>
                <a:t>а) яблоко, ель, юла, ё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лка</a:t>
              </a:r>
              <a:r>
                <a:rPr lang="ru-RU" sz="4800" b="1" dirty="0">
                  <a:solidFill>
                    <a:srgbClr val="0000CC"/>
                  </a:solidFill>
                </a:rPr>
                <a:t>, 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юбилей;</a:t>
              </a:r>
              <a:endParaRPr lang="ru-RU" sz="4800" b="1" dirty="0">
                <a:solidFill>
                  <a:srgbClr val="0000CC"/>
                </a:solidFill>
              </a:endParaRPr>
            </a:p>
            <a:p>
              <a:r>
                <a:rPr lang="ru-RU" sz="4800" b="1" dirty="0">
                  <a:solidFill>
                    <a:srgbClr val="0000CC"/>
                  </a:solidFill>
                </a:rPr>
                <a:t>б) ведро, дерево, лямка, сюртук, буря</a:t>
              </a:r>
              <a:r>
                <a:rPr lang="ru-RU" sz="4000" b="1" dirty="0">
                  <a:solidFill>
                    <a:srgbClr val="0000CC"/>
                  </a:solidFill>
                </a:rPr>
                <a:t>.</a:t>
              </a: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1" name="Умножение 10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77879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27815" y="580942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А) гласные Е, Ё, Ю, Я обозначают два звука.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Б</a:t>
              </a:r>
              <a:r>
                <a:rPr lang="ru-RU" sz="4400" b="1" dirty="0">
                  <a:solidFill>
                    <a:srgbClr val="0000CC"/>
                  </a:solidFill>
                </a:rPr>
                <a:t>) гласные Е, Ё, Ю, Я обозначают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один звук.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12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11" y="176603"/>
            <a:ext cx="5489983" cy="53551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753" y="1613646"/>
            <a:ext cx="4383278" cy="3231447"/>
          </a:xfrm>
          <a:prstGeom prst="roundRect">
            <a:avLst>
              <a:gd name="adj" fmla="val 28236"/>
            </a:avLst>
          </a:prstGeom>
          <a:solidFill>
            <a:srgbClr val="3333FF"/>
          </a:solidFill>
          <a:ln w="76200">
            <a:solidFill>
              <a:srgbClr val="0000CC"/>
            </a:solidFill>
          </a:ln>
        </p:spPr>
      </p:pic>
      <p:grpSp>
        <p:nvGrpSpPr>
          <p:cNvPr id="6" name="Группа 5"/>
          <p:cNvGrpSpPr/>
          <p:nvPr/>
        </p:nvGrpSpPr>
        <p:grpSpPr>
          <a:xfrm>
            <a:off x="272189" y="5710046"/>
            <a:ext cx="3254873" cy="859522"/>
            <a:chOff x="3678741" y="882315"/>
            <a:chExt cx="4796590" cy="5093368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rgbClr val="0000CC"/>
                  </a:solidFill>
                </a:rPr>
                <a:t>Маршрут команды 1</a:t>
              </a:r>
              <a:endParaRPr lang="ru-RU" sz="2400" b="1" dirty="0">
                <a:solidFill>
                  <a:srgbClr val="0000CC"/>
                </a:solidFill>
              </a:endParaRPr>
            </a:p>
          </p:txBody>
        </p:sp>
        <p:sp>
          <p:nvSpPr>
            <p:cNvPr id="8" name="Рамка 7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610787" y="5710046"/>
            <a:ext cx="3254873" cy="859522"/>
            <a:chOff x="3678741" y="882315"/>
            <a:chExt cx="4796590" cy="5093368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rgbClr val="0000CC"/>
                  </a:solidFill>
                </a:rPr>
                <a:t>Маршрут команды 2</a:t>
              </a:r>
              <a:endParaRPr lang="ru-RU" sz="2400" b="1" dirty="0">
                <a:solidFill>
                  <a:srgbClr val="0000CC"/>
                </a:solidFill>
              </a:endParaRPr>
            </a:p>
          </p:txBody>
        </p:sp>
        <p:sp>
          <p:nvSpPr>
            <p:cNvPr id="11" name="Рамка 10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b="1">
                <a:solidFill>
                  <a:schemeClr val="tx1"/>
                </a:solidFill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4684116" y="1354093"/>
            <a:ext cx="4319848" cy="3999313"/>
          </a:xfrm>
          <a:prstGeom prst="roundRect">
            <a:avLst/>
          </a:prstGeom>
          <a:solidFill>
            <a:srgbClr val="FFFFB7"/>
          </a:solidFill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u="sng" dirty="0" smtClean="0">
                <a:solidFill>
                  <a:srgbClr val="3333FF"/>
                </a:solidFill>
              </a:rPr>
              <a:t>Маршрут команды 2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200" dirty="0" smtClean="0">
                <a:solidFill>
                  <a:srgbClr val="3333FF"/>
                </a:solidFill>
              </a:rPr>
              <a:t>Село Ударений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>
                <a:solidFill>
                  <a:srgbClr val="3333FF"/>
                </a:solidFill>
              </a:rPr>
              <a:t>Море Гласных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200" dirty="0" smtClean="0">
                <a:solidFill>
                  <a:srgbClr val="3333FF"/>
                </a:solidFill>
              </a:rPr>
              <a:t>Залив Безударных гласных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200" dirty="0" smtClean="0">
                <a:solidFill>
                  <a:srgbClr val="3333FF"/>
                </a:solidFill>
              </a:rPr>
              <a:t>Остров Мягкого знака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200" dirty="0" smtClean="0">
                <a:solidFill>
                  <a:srgbClr val="3333FF"/>
                </a:solidFill>
              </a:rPr>
              <a:t>Горы Глухих согласных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200" dirty="0" smtClean="0">
                <a:solidFill>
                  <a:srgbClr val="3333FF"/>
                </a:solidFill>
              </a:rPr>
              <a:t>Горы Твёрдых согласных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200" dirty="0" smtClean="0">
                <a:solidFill>
                  <a:srgbClr val="3333FF"/>
                </a:solidFill>
              </a:rPr>
              <a:t>Лес Непроизносимых согласных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8311" y="1354093"/>
            <a:ext cx="4208930" cy="3985953"/>
          </a:xfrm>
          <a:prstGeom prst="roundRect">
            <a:avLst/>
          </a:prstGeom>
          <a:solidFill>
            <a:srgbClr val="FFFFB7"/>
          </a:solidFill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u="sng" dirty="0" smtClean="0">
                <a:solidFill>
                  <a:srgbClr val="3333FF"/>
                </a:solidFill>
              </a:rPr>
              <a:t>Маршрут команды 1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200" dirty="0" err="1" smtClean="0">
                <a:solidFill>
                  <a:srgbClr val="3333FF"/>
                </a:solidFill>
              </a:rPr>
              <a:t>Буквоград</a:t>
            </a:r>
            <a:endParaRPr lang="ru-RU" sz="2200" dirty="0">
              <a:solidFill>
                <a:srgbClr val="3333FF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2200" dirty="0">
                <a:solidFill>
                  <a:srgbClr val="3333FF"/>
                </a:solidFill>
              </a:rPr>
              <a:t>Река Слогов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>
                <a:solidFill>
                  <a:srgbClr val="3333FF"/>
                </a:solidFill>
              </a:rPr>
              <a:t>Пролив Йотированных гласных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200" dirty="0" smtClean="0">
                <a:solidFill>
                  <a:srgbClr val="3333FF"/>
                </a:solidFill>
              </a:rPr>
              <a:t>Залив </a:t>
            </a:r>
            <a:r>
              <a:rPr lang="ru-RU" sz="2200" dirty="0">
                <a:solidFill>
                  <a:srgbClr val="3333FF"/>
                </a:solidFill>
              </a:rPr>
              <a:t>Ударных гласных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200" dirty="0">
                <a:solidFill>
                  <a:srgbClr val="3333FF"/>
                </a:solidFill>
              </a:rPr>
              <a:t>Вулкан Твёрдого знака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200" dirty="0">
                <a:solidFill>
                  <a:srgbClr val="3333FF"/>
                </a:solidFill>
              </a:rPr>
              <a:t>Горы Звонких согласных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200" dirty="0">
                <a:solidFill>
                  <a:srgbClr val="3333FF"/>
                </a:solidFill>
              </a:rPr>
              <a:t>Лес Мягких </a:t>
            </a:r>
            <a:r>
              <a:rPr lang="ru-RU" sz="2200" dirty="0" smtClean="0">
                <a:solidFill>
                  <a:srgbClr val="3333FF"/>
                </a:solidFill>
              </a:rPr>
              <a:t>согласных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3842663" y="5710046"/>
            <a:ext cx="1462130" cy="859522"/>
            <a:chOff x="3678741" y="882315"/>
            <a:chExt cx="4796590" cy="5093368"/>
          </a:xfrm>
        </p:grpSpPr>
        <p:sp>
          <p:nvSpPr>
            <p:cNvPr id="13" name="Прямоугольник 12">
              <a:hlinkClick r:id="rId5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rgbClr val="0000CC"/>
                  </a:solidFill>
                </a:rPr>
                <a:t>Начать</a:t>
              </a:r>
              <a:endParaRPr lang="ru-RU" sz="2400" b="1" dirty="0">
                <a:solidFill>
                  <a:srgbClr val="0000CC"/>
                </a:solidFill>
              </a:endParaRPr>
            </a:p>
          </p:txBody>
        </p:sp>
        <p:sp>
          <p:nvSpPr>
            <p:cNvPr id="14" name="Рамка 13">
              <a:hlinkClick r:id="" action="ppaction://hlinkshowjump?jump=nextslide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500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0942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2. Решите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задачу!</a:t>
              </a:r>
              <a:r>
                <a:rPr lang="ru-RU" sz="4000" b="1" dirty="0" smtClean="0">
                  <a:solidFill>
                    <a:srgbClr val="002060"/>
                  </a:solidFill>
                </a:rPr>
                <a:t> </a:t>
              </a:r>
            </a:p>
            <a:p>
              <a:r>
                <a:rPr lang="ru-RU" sz="3200" b="1" i="1" dirty="0" smtClean="0">
                  <a:solidFill>
                    <a:srgbClr val="0000CC"/>
                  </a:solidFill>
                </a:rPr>
                <a:t>Если </a:t>
              </a:r>
              <a:r>
                <a:rPr lang="ru-RU" sz="3200" b="1" i="1" dirty="0">
                  <a:solidFill>
                    <a:srgbClr val="0000CC"/>
                  </a:solidFill>
                </a:rPr>
                <a:t>слово начинается с согласного, то перед ним надо употребить предлог «о»: о тетради, о столе, о книге</a:t>
              </a:r>
              <a:r>
                <a:rPr lang="ru-RU" sz="3200" b="1" i="1" dirty="0" smtClean="0">
                  <a:solidFill>
                    <a:srgbClr val="0000CC"/>
                  </a:solidFill>
                </a:rPr>
                <a:t>, </a:t>
              </a:r>
              <a:r>
                <a:rPr lang="ru-RU" sz="3200" b="1" i="1" dirty="0">
                  <a:solidFill>
                    <a:srgbClr val="0000CC"/>
                  </a:solidFill>
                </a:rPr>
                <a:t>а перед гласной – «об»: об арбузе, об ученике, об орехе, об утке… </a:t>
              </a:r>
              <a:r>
                <a:rPr lang="ru-RU" sz="3200" b="1" i="1" dirty="0" smtClean="0">
                  <a:solidFill>
                    <a:srgbClr val="0000CC"/>
                  </a:solidFill>
                </a:rPr>
                <a:t>Правильно </a:t>
              </a:r>
              <a:r>
                <a:rPr lang="ru-RU" sz="3200" b="1" i="1" dirty="0">
                  <a:solidFill>
                    <a:srgbClr val="0000CC"/>
                  </a:solidFill>
                </a:rPr>
                <a:t>ли мы говорим: о яблоне, о ерше, о елке, о Югре? Почему?</a:t>
              </a: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7879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56390" y="550036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>
                  <a:solidFill>
                    <a:srgbClr val="0000CC"/>
                  </a:solidFill>
                </a:rPr>
                <a:t>Употребление предлога с указанными слова верно, так как начинаются эти слова с согласного звука: о [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й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а]блоке</a:t>
              </a:r>
              <a:r>
                <a:rPr lang="ru-RU" sz="4400" b="1" dirty="0">
                  <a:solidFill>
                    <a:srgbClr val="0000CC"/>
                  </a:solidFill>
                </a:rPr>
                <a:t>, о [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й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э]</a:t>
              </a:r>
              <a:r>
                <a:rPr lang="ru-RU" sz="4400" b="1" dirty="0" err="1" smtClean="0">
                  <a:solidFill>
                    <a:srgbClr val="0000CC"/>
                  </a:solidFill>
                </a:rPr>
                <a:t>рше</a:t>
              </a:r>
              <a:r>
                <a:rPr lang="ru-RU" sz="4400" b="1" dirty="0">
                  <a:solidFill>
                    <a:srgbClr val="0000CC"/>
                  </a:solidFill>
                </a:rPr>
                <a:t>, о [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й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о]</a:t>
              </a:r>
              <a:r>
                <a:rPr lang="ru-RU" sz="4400" b="1" dirty="0" err="1" smtClean="0">
                  <a:solidFill>
                    <a:srgbClr val="0000CC"/>
                  </a:solidFill>
                </a:rPr>
                <a:t>лке</a:t>
              </a:r>
              <a:r>
                <a:rPr lang="ru-RU" sz="4400" b="1" dirty="0">
                  <a:solidFill>
                    <a:srgbClr val="0000CC"/>
                  </a:solidFill>
                </a:rPr>
                <a:t>, о [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Й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у]</a:t>
              </a:r>
              <a:r>
                <a:rPr lang="ru-RU" sz="4400" b="1" dirty="0" err="1" smtClean="0">
                  <a:solidFill>
                    <a:srgbClr val="0000CC"/>
                  </a:solidFill>
                </a:rPr>
                <a:t>гре</a:t>
              </a:r>
              <a:r>
                <a:rPr lang="ru-RU" sz="4400" b="1" dirty="0">
                  <a:solidFill>
                    <a:srgbClr val="0000CC"/>
                  </a:solidFill>
                </a:rPr>
                <a:t>.</a:t>
              </a:r>
              <a:endParaRPr lang="ru-RU" sz="4400" b="1" dirty="0" smtClean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86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99990"/>
            <a:ext cx="7402192" cy="5654842"/>
            <a:chOff x="3666397" y="847997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3.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Количество букв и звуков!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В </a:t>
              </a:r>
              <a:r>
                <a:rPr lang="ru-RU" sz="3600" b="1" i="1" dirty="0">
                  <a:solidFill>
                    <a:srgbClr val="0000CC"/>
                  </a:solidFill>
                </a:rPr>
                <a:t>каких 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словах звуков столько же, сколько букв</a:t>
              </a:r>
              <a:r>
                <a:rPr lang="ru-RU" sz="3600" b="1" i="1" dirty="0">
                  <a:solidFill>
                    <a:srgbClr val="0000CC"/>
                  </a:solidFill>
                </a:rPr>
                <a:t>?</a:t>
              </a:r>
              <a:endParaRPr lang="ru-RU" sz="3600" b="1" i="1" dirty="0" smtClean="0">
                <a:solidFill>
                  <a:srgbClr val="0000CC"/>
                </a:solidFill>
              </a:endParaRPr>
            </a:p>
            <a:p>
              <a:endParaRPr lang="ru-RU" sz="1400" b="1" i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800" b="1" dirty="0">
                  <a:solidFill>
                    <a:srgbClr val="0000CC"/>
                  </a:solidFill>
                </a:rPr>
                <a:t>въезд, ёлка,</a:t>
              </a:r>
              <a:endParaRPr lang="ru-RU" sz="48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800" b="1" dirty="0">
                  <a:solidFill>
                    <a:srgbClr val="0000CC"/>
                  </a:solidFill>
                </a:rPr>
                <a:t>известно, ясень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, </a:t>
              </a:r>
              <a:endParaRPr lang="ru-RU" sz="48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лён</a:t>
              </a:r>
              <a:r>
                <a:rPr lang="ru-RU" sz="4800" b="1" dirty="0">
                  <a:solidFill>
                    <a:srgbClr val="0000CC"/>
                  </a:solidFill>
                </a:rPr>
                <a:t>, 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съёмка</a:t>
              </a: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66397" y="847997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7879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27815" y="599990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00CC"/>
                  </a:solidFill>
                </a:rPr>
                <a:t>Ответ</a:t>
              </a:r>
            </a:p>
            <a:p>
              <a:pPr marL="168275"/>
              <a:r>
                <a:rPr lang="ru-RU" sz="4000" b="1" dirty="0" smtClean="0">
                  <a:solidFill>
                    <a:srgbClr val="0000CC"/>
                  </a:solidFill>
                </a:rPr>
                <a:t>Въезд </a:t>
              </a:r>
              <a:r>
                <a:rPr lang="ru-RU" sz="4000" b="1" dirty="0">
                  <a:solidFill>
                    <a:srgbClr val="0000CC"/>
                  </a:solidFill>
                </a:rPr>
                <a:t>– 5 букв, 5 звуков </a:t>
              </a:r>
              <a:endParaRPr lang="ru-RU" sz="4000" b="1" dirty="0" smtClean="0">
                <a:solidFill>
                  <a:srgbClr val="0000CC"/>
                </a:solidFill>
              </a:endParaRPr>
            </a:p>
            <a:p>
              <a:pPr marL="168275"/>
              <a:r>
                <a:rPr lang="ru-RU" sz="4000" b="1" dirty="0" smtClean="0">
                  <a:solidFill>
                    <a:srgbClr val="0000CC"/>
                  </a:solidFill>
                </a:rPr>
                <a:t>ясень </a:t>
              </a:r>
              <a:r>
                <a:rPr lang="ru-RU" sz="4000" b="1" dirty="0">
                  <a:solidFill>
                    <a:srgbClr val="0000CC"/>
                  </a:solidFill>
                </a:rPr>
                <a:t>– 5 букв, 5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звуков</a:t>
              </a:r>
              <a:endParaRPr lang="ru-RU" sz="4000" b="1" dirty="0">
                <a:solidFill>
                  <a:srgbClr val="0000CC"/>
                </a:solidFill>
              </a:endParaRPr>
            </a:p>
            <a:p>
              <a:pPr marL="168275"/>
              <a:r>
                <a:rPr lang="ru-RU" sz="4000" b="1" dirty="0">
                  <a:solidFill>
                    <a:srgbClr val="0000CC"/>
                  </a:solidFill>
                </a:rPr>
                <a:t>лён – 3 буквы, 3 звука </a:t>
              </a:r>
            </a:p>
            <a:p>
              <a:pPr marL="168275"/>
              <a:r>
                <a:rPr lang="ru-RU" sz="4000" b="1" dirty="0">
                  <a:solidFill>
                    <a:srgbClr val="0000CC"/>
                  </a:solidFill>
                </a:rPr>
                <a:t>съёмка – 6 букв, 6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звуков</a:t>
              </a:r>
            </a:p>
            <a:p>
              <a:pPr marL="168275" algn="ctr"/>
              <a:r>
                <a:rPr lang="ru-RU" sz="4000" b="1" u="sng" dirty="0" smtClean="0">
                  <a:solidFill>
                    <a:srgbClr val="0000CC"/>
                  </a:solidFill>
                </a:rPr>
                <a:t>Не подходят </a:t>
              </a:r>
              <a:endParaRPr lang="ru-RU" sz="4000" b="1" u="sng" dirty="0">
                <a:solidFill>
                  <a:srgbClr val="0000CC"/>
                </a:solidFill>
              </a:endParaRPr>
            </a:p>
            <a:p>
              <a:pPr marL="168275"/>
              <a:r>
                <a:rPr lang="ru-RU" sz="4000" b="1" dirty="0">
                  <a:solidFill>
                    <a:srgbClr val="0000CC"/>
                  </a:solidFill>
                </a:rPr>
                <a:t>известно – 8 букв, 7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звуков</a:t>
              </a:r>
              <a:endParaRPr lang="ru-RU" sz="4000" b="1" dirty="0">
                <a:solidFill>
                  <a:srgbClr val="0000CC"/>
                </a:solidFill>
              </a:endParaRPr>
            </a:p>
            <a:p>
              <a:pPr marL="168275"/>
              <a:r>
                <a:rPr lang="ru-RU" sz="4000" b="1" dirty="0">
                  <a:solidFill>
                    <a:srgbClr val="0000CC"/>
                  </a:solidFill>
                </a:rPr>
                <a:t>ёлка – 4 буквы, 5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звуков</a:t>
              </a:r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77199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4. Поможет математика!</a:t>
              </a:r>
            </a:p>
            <a:p>
              <a:r>
                <a:rPr lang="ru-RU" sz="4000" b="1" i="1" dirty="0" smtClean="0">
                  <a:solidFill>
                    <a:srgbClr val="0000CC"/>
                  </a:solidFill>
                </a:rPr>
                <a:t>Решите уравнения. </a:t>
              </a:r>
            </a:p>
            <a:p>
              <a:r>
                <a:rPr lang="ru-RU" sz="4000" b="1" i="1" dirty="0" smtClean="0">
                  <a:solidFill>
                    <a:srgbClr val="0000CC"/>
                  </a:solidFill>
                </a:rPr>
                <a:t>Объясните своё решение.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А : Я = ? : Ё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У : Ю = Э : ?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ШО : ШЁ = ЖО : ?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ЛА : ЛЯ = ЦА : ?</a:t>
              </a: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63535" y="5391096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46865" y="601173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А </a:t>
              </a:r>
              <a:r>
                <a:rPr lang="ru-RU" sz="4000" b="1" dirty="0">
                  <a:solidFill>
                    <a:srgbClr val="0000CC"/>
                  </a:solidFill>
                </a:rPr>
                <a:t>: Я =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О </a:t>
              </a:r>
              <a:r>
                <a:rPr lang="ru-RU" sz="4000" b="1" dirty="0">
                  <a:solidFill>
                    <a:srgbClr val="0000CC"/>
                  </a:solidFill>
                </a:rPr>
                <a:t>: Ё</a:t>
              </a:r>
            </a:p>
            <a:p>
              <a:pPr algn="ctr"/>
              <a:r>
                <a:rPr lang="ru-RU" sz="4000" b="1" dirty="0">
                  <a:solidFill>
                    <a:srgbClr val="0000CC"/>
                  </a:solidFill>
                </a:rPr>
                <a:t>У :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Ю </a:t>
              </a:r>
              <a:r>
                <a:rPr lang="ru-RU" sz="4000" b="1" dirty="0">
                  <a:solidFill>
                    <a:srgbClr val="0000CC"/>
                  </a:solidFill>
                </a:rPr>
                <a:t>= Э :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Е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ШО : ШЁ = ЖО : ЖЁ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ЛА : ЛЯ = ЦА : ? – нет решения.</a:t>
              </a:r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75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0942"/>
            <a:ext cx="7402192" cy="5654842"/>
            <a:chOff x="3634368" y="861097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5. Проверьте диктант!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Какие ошибки допустил ученик и почему?</a:t>
              </a:r>
            </a:p>
            <a:p>
              <a:r>
                <a:rPr lang="ru-RU" sz="3600" b="1" dirty="0" smtClean="0">
                  <a:solidFill>
                    <a:srgbClr val="0000CC"/>
                  </a:solidFill>
                </a:rPr>
                <a:t>     Вот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начялись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каникулы. Дети решили прыгнуть с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парашутом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. Изучив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брошуру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о полётах, они отправились на аэродром, но полёт отменили: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пошол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дождь.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  </a:t>
              </a:r>
              <a:endParaRPr lang="ru-RU" sz="32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34368" y="861097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58829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46865" y="591895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3200" b="1" dirty="0">
                  <a:solidFill>
                    <a:srgbClr val="0000CC"/>
                  </a:solidFill>
                </a:rPr>
                <a:t>Вот </a:t>
              </a:r>
              <a:r>
                <a:rPr lang="ru-RU" sz="3200" b="1" dirty="0" err="1" smtClean="0">
                  <a:solidFill>
                    <a:srgbClr val="00B050"/>
                  </a:solidFill>
                </a:rPr>
                <a:t>начАлись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 </a:t>
              </a:r>
              <a:r>
                <a:rPr lang="ru-RU" sz="3200" b="1" dirty="0">
                  <a:solidFill>
                    <a:srgbClr val="0000CC"/>
                  </a:solidFill>
                </a:rPr>
                <a:t>каникулы. Дети решили 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прыгнуть с </a:t>
              </a:r>
              <a:r>
                <a:rPr lang="ru-RU" sz="3200" b="1" dirty="0" err="1" smtClean="0">
                  <a:solidFill>
                    <a:srgbClr val="00B050"/>
                  </a:solidFill>
                </a:rPr>
                <a:t>парашЮтом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. </a:t>
              </a:r>
              <a:r>
                <a:rPr lang="ru-RU" sz="3200" b="1" dirty="0">
                  <a:solidFill>
                    <a:srgbClr val="0000CC"/>
                  </a:solidFill>
                </a:rPr>
                <a:t>Изучив </a:t>
              </a:r>
              <a:r>
                <a:rPr lang="ru-RU" sz="3200" b="1" dirty="0" err="1" smtClean="0">
                  <a:solidFill>
                    <a:srgbClr val="00B050"/>
                  </a:solidFill>
                </a:rPr>
                <a:t>брошЮру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 </a:t>
              </a:r>
              <a:r>
                <a:rPr lang="ru-RU" sz="3200" b="1" dirty="0">
                  <a:solidFill>
                    <a:srgbClr val="0000CC"/>
                  </a:solidFill>
                </a:rPr>
                <a:t>о полётах, они отправились на аэродром, но полёт 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отменили</a:t>
              </a:r>
              <a:r>
                <a:rPr lang="ru-RU" sz="3200" b="1" dirty="0">
                  <a:solidFill>
                    <a:srgbClr val="0000CC"/>
                  </a:solidFill>
                </a:rPr>
                <a:t>: </a:t>
              </a:r>
              <a:r>
                <a:rPr lang="ru-RU" sz="3200" b="1" dirty="0" err="1" smtClean="0">
                  <a:solidFill>
                    <a:srgbClr val="00B050"/>
                  </a:solidFill>
                </a:rPr>
                <a:t>пошЁл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 </a:t>
              </a:r>
              <a:r>
                <a:rPr lang="ru-RU" sz="3200" b="1" dirty="0">
                  <a:solidFill>
                    <a:srgbClr val="0000CC"/>
                  </a:solidFill>
                </a:rPr>
                <a:t>дождь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. </a:t>
              </a:r>
            </a:p>
            <a:p>
              <a:pPr algn="ctr"/>
              <a:r>
                <a:rPr lang="ru-RU" sz="3200" b="1" dirty="0" smtClean="0">
                  <a:solidFill>
                    <a:srgbClr val="0000CC"/>
                  </a:solidFill>
                </a:rPr>
                <a:t>(нарушено правописание гласных после шипящих)</a:t>
              </a:r>
              <a:endParaRPr lang="ru-RU" sz="32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23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3812" y="144379"/>
            <a:ext cx="5540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Буквоград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493" y="144379"/>
            <a:ext cx="3845859" cy="270285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5" name="Группа 4"/>
          <p:cNvGrpSpPr/>
          <p:nvPr/>
        </p:nvGrpSpPr>
        <p:grpSpPr>
          <a:xfrm>
            <a:off x="4484992" y="952758"/>
            <a:ext cx="4378590" cy="859522"/>
            <a:chOff x="3678741" y="882315"/>
            <a:chExt cx="4796590" cy="5093368"/>
          </a:xfrm>
        </p:grpSpPr>
        <p:sp>
          <p:nvSpPr>
            <p:cNvPr id="6" name="Прямоугольник 5">
              <a:hlinkClick r:id="rId3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7" name="Рамка 6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734301" y="2153425"/>
            <a:ext cx="4378590" cy="859522"/>
            <a:chOff x="3678741" y="882315"/>
            <a:chExt cx="4796590" cy="5093368"/>
          </a:xfrm>
        </p:grpSpPr>
        <p:sp>
          <p:nvSpPr>
            <p:cNvPr id="9" name="Прямоугольник 8">
              <a:hlinkClick r:id="rId4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>
              <a:hlinkClick r:id="rId4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334677" y="4417875"/>
            <a:ext cx="4378590" cy="859522"/>
            <a:chOff x="3678741" y="882315"/>
            <a:chExt cx="4796590" cy="5093368"/>
          </a:xfrm>
        </p:grpSpPr>
        <p:sp>
          <p:nvSpPr>
            <p:cNvPr id="12" name="Прямоугольник 11">
              <a:hlinkClick r:id="rId5" action="ppaction://hlinksldjump"/>
            </p:cNvPr>
            <p:cNvSpPr/>
            <p:nvPr/>
          </p:nvSpPr>
          <p:spPr>
            <a:xfrm>
              <a:off x="3819586" y="1169071"/>
              <a:ext cx="4499619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4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3" name="Рамка 12">
              <a:hlinkClick r:id="rId5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576321" y="5515413"/>
            <a:ext cx="4378590" cy="859522"/>
            <a:chOff x="3678741" y="882315"/>
            <a:chExt cx="4796590" cy="5093368"/>
          </a:xfrm>
        </p:grpSpPr>
        <p:sp>
          <p:nvSpPr>
            <p:cNvPr id="15" name="Прямоугольник 14">
              <a:hlinkClick r:id="rId6" action="ppaction://hlinksldjump"/>
            </p:cNvPr>
            <p:cNvSpPr/>
            <p:nvPr/>
          </p:nvSpPr>
          <p:spPr>
            <a:xfrm>
              <a:off x="3847760" y="1169071"/>
              <a:ext cx="4471445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5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6" name="Рамка 15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029617" y="3320337"/>
            <a:ext cx="4378590" cy="859522"/>
            <a:chOff x="3678741" y="882315"/>
            <a:chExt cx="4796590" cy="5093368"/>
          </a:xfrm>
        </p:grpSpPr>
        <p:sp>
          <p:nvSpPr>
            <p:cNvPr id="18" name="Прямоугольник 17">
              <a:hlinkClick r:id="rId7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9" name="Рамка 18">
              <a:hlinkClick r:id="rId7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20" name="Управляющая кнопка: домой 19">
            <a:hlinkClick r:id="rId8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5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0942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1. </a:t>
              </a:r>
              <a:r>
                <a:rPr lang="ru-RU" sz="4000" b="1" u="sng" dirty="0" err="1" smtClean="0">
                  <a:solidFill>
                    <a:srgbClr val="002060"/>
                  </a:solidFill>
                </a:rPr>
                <a:t>Шагослов</a:t>
              </a:r>
              <a:r>
                <a:rPr lang="ru-RU" sz="4000" b="1" u="sng" dirty="0">
                  <a:solidFill>
                    <a:srgbClr val="002060"/>
                  </a:solidFill>
                </a:rPr>
                <a:t>!</a:t>
              </a:r>
            </a:p>
            <a:p>
              <a:r>
                <a:rPr lang="ru-RU" sz="4000" b="1" i="1" dirty="0">
                  <a:solidFill>
                    <a:srgbClr val="0000CC"/>
                  </a:solidFill>
                </a:rPr>
                <a:t>Превратите «ночь» в «день», изменяя в каждом последующем слове только одну букву!</a:t>
              </a:r>
            </a:p>
            <a:p>
              <a:pPr algn="ctr"/>
              <a:r>
                <a:rPr lang="ru-RU" sz="3600" b="1" dirty="0">
                  <a:solidFill>
                    <a:srgbClr val="0000CC"/>
                  </a:solidFill>
                </a:rPr>
                <a:t>Например, превращаем «волка» в «козу»: волк – </a:t>
              </a:r>
              <a:r>
                <a:rPr lang="ru-RU" sz="3600" b="1" dirty="0">
                  <a:solidFill>
                    <a:srgbClr val="FF0000"/>
                  </a:solidFill>
                </a:rPr>
                <a:t>п</a:t>
              </a:r>
              <a:r>
                <a:rPr lang="ru-RU" sz="3600" b="1" dirty="0">
                  <a:solidFill>
                    <a:srgbClr val="0000CC"/>
                  </a:solidFill>
                </a:rPr>
                <a:t>олк – пол</a:t>
              </a:r>
              <a:r>
                <a:rPr lang="ru-RU" sz="3600" b="1" dirty="0">
                  <a:solidFill>
                    <a:srgbClr val="FF0000"/>
                  </a:solidFill>
                </a:rPr>
                <a:t>а</a:t>
              </a:r>
              <a:r>
                <a:rPr lang="ru-RU" sz="3600" b="1" dirty="0">
                  <a:solidFill>
                    <a:srgbClr val="0000CC"/>
                  </a:solidFill>
                </a:rPr>
                <a:t> – по</a:t>
              </a:r>
              <a:r>
                <a:rPr lang="ru-RU" sz="3600" b="1" dirty="0">
                  <a:solidFill>
                    <a:srgbClr val="FF0000"/>
                  </a:solidFill>
                </a:rPr>
                <a:t>з</a:t>
              </a:r>
              <a:r>
                <a:rPr lang="ru-RU" sz="3600" b="1" dirty="0">
                  <a:solidFill>
                    <a:srgbClr val="0000CC"/>
                  </a:solidFill>
                </a:rPr>
                <a:t>а – </a:t>
              </a:r>
              <a:r>
                <a:rPr lang="ru-RU" sz="3600" b="1" dirty="0">
                  <a:solidFill>
                    <a:srgbClr val="FF0000"/>
                  </a:solidFill>
                </a:rPr>
                <a:t>к</a:t>
              </a:r>
              <a:r>
                <a:rPr lang="ru-RU" sz="3600" b="1" dirty="0">
                  <a:solidFill>
                    <a:srgbClr val="0000CC"/>
                  </a:solidFill>
                </a:rPr>
                <a:t>оза. </a:t>
              </a: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1" name="Умножение 10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77879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819970" y="3633737"/>
            <a:ext cx="1769116" cy="463043"/>
          </a:xfrm>
          <a:prstGeom prst="roundRect">
            <a:avLst/>
          </a:prstGeom>
          <a:solidFill>
            <a:srgbClr val="FFFFC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CC"/>
                </a:solidFill>
              </a:rPr>
              <a:t>Подсказка 1</a:t>
            </a:r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901386" y="3633737"/>
            <a:ext cx="1769116" cy="463043"/>
          </a:xfrm>
          <a:prstGeom prst="roundRect">
            <a:avLst/>
          </a:prstGeom>
          <a:solidFill>
            <a:srgbClr val="FFFFC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CC"/>
                </a:solidFill>
              </a:rPr>
              <a:t>Подсказка 2</a:t>
            </a:r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3906" y="2878167"/>
            <a:ext cx="6384472" cy="2246769"/>
          </a:xfrm>
          <a:prstGeom prst="rect">
            <a:avLst/>
          </a:prstGeom>
          <a:solidFill>
            <a:srgbClr val="FFFFC9"/>
          </a:solidFill>
          <a:ln w="57150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 smtClean="0">
                <a:solidFill>
                  <a:srgbClr val="002060"/>
                </a:solidFill>
              </a:rPr>
              <a:t>В цепочке будет 8 слов.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solidFill>
                  <a:srgbClr val="002060"/>
                </a:solidFill>
              </a:rPr>
              <a:t>2 и 3 слова оканчиваются на –ЛЬ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solidFill>
                  <a:srgbClr val="002060"/>
                </a:solidFill>
              </a:rPr>
              <a:t>4,5 и 6 слова – среднего рода с буквой О на конце.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solidFill>
                  <a:srgbClr val="002060"/>
                </a:solidFill>
              </a:rPr>
              <a:t>7 слово – женского рода с Ь на конце. 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3906" y="2884373"/>
            <a:ext cx="4730549" cy="2677656"/>
          </a:xfrm>
          <a:prstGeom prst="rect">
            <a:avLst/>
          </a:prstGeom>
          <a:solidFill>
            <a:srgbClr val="FFFFC9"/>
          </a:solidFill>
          <a:ln w="57150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 smtClean="0">
                <a:solidFill>
                  <a:srgbClr val="002060"/>
                </a:solidFill>
              </a:rPr>
              <a:t>Число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solidFill>
                  <a:srgbClr val="002060"/>
                </a:solidFill>
              </a:rPr>
              <a:t>Приправа к еде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solidFill>
                  <a:srgbClr val="002060"/>
                </a:solidFill>
              </a:rPr>
              <a:t>Способ исполнения </a:t>
            </a:r>
            <a:r>
              <a:rPr lang="ru-RU" sz="2800" b="1" dirty="0" smtClean="0">
                <a:solidFill>
                  <a:srgbClr val="002060"/>
                </a:solidFill>
              </a:rPr>
              <a:t>песни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solidFill>
                  <a:srgbClr val="002060"/>
                </a:solidFill>
              </a:rPr>
              <a:t>Место жительства крестьян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solidFill>
                  <a:srgbClr val="002060"/>
                </a:solidFill>
              </a:rPr>
              <a:t>Пища коровы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solidFill>
                  <a:srgbClr val="002060"/>
                </a:solidFill>
              </a:rPr>
              <a:t>Тень от деревьев</a:t>
            </a:r>
            <a:endParaRPr lang="ru-RU" sz="2800" dirty="0">
              <a:solidFill>
                <a:srgbClr val="002060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56390" y="550036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Ночь </a:t>
              </a:r>
              <a:r>
                <a:rPr lang="ru-RU" sz="4800" b="1" dirty="0">
                  <a:solidFill>
                    <a:srgbClr val="0000CC"/>
                  </a:solidFill>
                </a:rPr>
                <a:t>– ноль – соль – </a:t>
              </a:r>
              <a:endParaRPr lang="ru-RU" sz="48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соло </a:t>
              </a:r>
              <a:r>
                <a:rPr lang="ru-RU" sz="4800" b="1" dirty="0">
                  <a:solidFill>
                    <a:srgbClr val="0000CC"/>
                  </a:solidFill>
                </a:rPr>
                <a:t>– село – сено – </a:t>
              </a:r>
              <a:endParaRPr lang="ru-RU" sz="48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сень </a:t>
              </a:r>
              <a:r>
                <a:rPr lang="ru-RU" sz="4800" b="1" dirty="0">
                  <a:solidFill>
                    <a:srgbClr val="0000CC"/>
                  </a:solidFill>
                </a:rPr>
                <a:t>– 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день.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624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4564" y="580942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2. Чудесные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квадраты!</a:t>
              </a:r>
              <a:endParaRPr lang="ru-RU" sz="4000" b="1" u="sng" dirty="0">
                <a:solidFill>
                  <a:srgbClr val="002060"/>
                </a:solidFill>
              </a:endParaRPr>
            </a:p>
            <a:p>
              <a:r>
                <a:rPr lang="ru-RU" sz="3200" b="1" i="1" dirty="0">
                  <a:solidFill>
                    <a:srgbClr val="0000CC"/>
                  </a:solidFill>
                </a:rPr>
                <a:t>Из слов можно составить «чудесный квадрат». </a:t>
              </a:r>
              <a:endParaRPr lang="ru-RU" sz="3200" b="1" i="1" dirty="0" smtClean="0">
                <a:solidFill>
                  <a:srgbClr val="0000CC"/>
                </a:solidFill>
              </a:endParaRPr>
            </a:p>
            <a:p>
              <a:r>
                <a:rPr lang="ru-RU" sz="3200" b="1" i="1" dirty="0" smtClean="0">
                  <a:solidFill>
                    <a:srgbClr val="0000CC"/>
                  </a:solidFill>
                </a:rPr>
                <a:t>По </a:t>
              </a:r>
              <a:r>
                <a:rPr lang="ru-RU" sz="3200" b="1" i="1" dirty="0">
                  <a:solidFill>
                    <a:srgbClr val="0000CC"/>
                  </a:solidFill>
                </a:rPr>
                <a:t>горизонтали и вертикали в этом квадрате можно прочитать </a:t>
              </a:r>
              <a:r>
                <a:rPr lang="ru-RU" sz="3200" b="1" i="1" dirty="0" smtClean="0">
                  <a:solidFill>
                    <a:srgbClr val="0000CC"/>
                  </a:solidFill>
                </a:rPr>
                <a:t>слова. Заполните квадраты. </a:t>
              </a:r>
              <a:endParaRPr lang="ru-RU" sz="3200" b="1" i="1" dirty="0">
                <a:solidFill>
                  <a:srgbClr val="0000CC"/>
                </a:solidFill>
              </a:endParaRPr>
            </a:p>
            <a:p>
              <a:pPr algn="ctr"/>
              <a:endParaRPr lang="ru-RU" sz="32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  <a:p>
              <a:pPr algn="ctr"/>
              <a:endParaRPr lang="ru-RU" sz="32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6154916" y="1956735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Пример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77879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220059"/>
              </p:ext>
            </p:extLst>
          </p:nvPr>
        </p:nvGraphicFramePr>
        <p:xfrm>
          <a:off x="3309993" y="1787304"/>
          <a:ext cx="2128202" cy="1971227"/>
        </p:xfrm>
        <a:graphic>
          <a:graphicData uri="http://schemas.openxmlformats.org/drawingml/2006/table">
            <a:tbl>
              <a:tblPr firstRow="1" firstCol="1" bandRow="1"/>
              <a:tblGrid>
                <a:gridCol w="744811"/>
                <a:gridCol w="662452"/>
                <a:gridCol w="720939"/>
              </a:tblGrid>
              <a:tr h="6478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Ч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Ж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478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</a:t>
                      </a:r>
                      <a:endParaRPr lang="ru-RU" sz="28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А</a:t>
                      </a:r>
                      <a:endParaRPr lang="ru-RU" sz="28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756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Ж</a:t>
                      </a:r>
                      <a:endParaRPr lang="ru-RU" sz="28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А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Р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587027"/>
              </p:ext>
            </p:extLst>
          </p:nvPr>
        </p:nvGraphicFramePr>
        <p:xfrm>
          <a:off x="1651313" y="3941681"/>
          <a:ext cx="1605521" cy="1374303"/>
        </p:xfrm>
        <a:graphic>
          <a:graphicData uri="http://schemas.openxmlformats.org/drawingml/2006/table">
            <a:tbl>
              <a:tblPr firstRow="1" firstCol="1" bandRow="1"/>
              <a:tblGrid>
                <a:gridCol w="534741"/>
                <a:gridCol w="534741"/>
                <a:gridCol w="536039"/>
              </a:tblGrid>
              <a:tr h="4468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Р</a:t>
                      </a: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8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</a:t>
                      </a: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</a:t>
                      </a: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305529"/>
              </p:ext>
            </p:extLst>
          </p:nvPr>
        </p:nvGraphicFramePr>
        <p:xfrm>
          <a:off x="3880153" y="3941681"/>
          <a:ext cx="1413071" cy="1384158"/>
        </p:xfrm>
        <a:graphic>
          <a:graphicData uri="http://schemas.openxmlformats.org/drawingml/2006/table">
            <a:tbl>
              <a:tblPr firstRow="1" firstCol="1" bandRow="1"/>
              <a:tblGrid>
                <a:gridCol w="491892"/>
                <a:gridCol w="491892"/>
                <a:gridCol w="429287"/>
              </a:tblGrid>
              <a:tr h="461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М</a:t>
                      </a: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Я</a:t>
                      </a: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Ч</a:t>
                      </a:r>
                      <a:endParaRPr lang="ru-RU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150248"/>
              </p:ext>
            </p:extLst>
          </p:nvPr>
        </p:nvGraphicFramePr>
        <p:xfrm>
          <a:off x="5802429" y="3941681"/>
          <a:ext cx="1350361" cy="1369695"/>
        </p:xfrm>
        <a:graphic>
          <a:graphicData uri="http://schemas.openxmlformats.org/drawingml/2006/table">
            <a:tbl>
              <a:tblPr firstRow="1" firstCol="1" bandRow="1"/>
              <a:tblGrid>
                <a:gridCol w="457015"/>
                <a:gridCol w="422185"/>
                <a:gridCol w="471161"/>
              </a:tblGrid>
              <a:tr h="4446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</a:t>
                      </a:r>
                      <a:endParaRPr lang="ru-RU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6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</a:t>
                      </a: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7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</a:t>
                      </a: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4" name="Группа 23"/>
          <p:cNvGrpSpPr/>
          <p:nvPr/>
        </p:nvGrpSpPr>
        <p:grpSpPr>
          <a:xfrm>
            <a:off x="765915" y="580942"/>
            <a:ext cx="7402192" cy="5654842"/>
            <a:chOff x="-6585369" y="2406911"/>
            <a:chExt cx="7402192" cy="565484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-6371507" y="2613545"/>
              <a:ext cx="6947393" cy="5289523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 smtClean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-6585369" y="2406911"/>
              <a:ext cx="7402192" cy="5654842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12" b="5122"/>
            <a:stretch/>
          </p:blipFill>
          <p:spPr>
            <a:xfrm>
              <a:off x="-6108144" y="2761291"/>
              <a:ext cx="6102625" cy="4994030"/>
            </a:xfrm>
            <a:prstGeom prst="rect">
              <a:avLst/>
            </a:prstGeom>
          </p:spPr>
        </p:pic>
      </p:grpSp>
      <p:sp>
        <p:nvSpPr>
          <p:cNvPr id="21" name="Умножение 20">
            <a:hlinkClick r:id="rId3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2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0939"/>
            <a:ext cx="7402192" cy="5654842"/>
            <a:chOff x="3666397" y="830838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3.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Точный подсчёт!</a:t>
              </a:r>
              <a:endParaRPr lang="ru-RU" sz="4000" b="1" u="sng" dirty="0">
                <a:solidFill>
                  <a:srgbClr val="002060"/>
                </a:solidFill>
              </a:endParaRP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Укажите количество букв </a:t>
              </a:r>
              <a:r>
                <a:rPr lang="ru-RU" sz="3600" b="1" i="1" dirty="0">
                  <a:solidFill>
                    <a:srgbClr val="0000CC"/>
                  </a:solidFill>
                </a:rPr>
                <a:t>и звуков в 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словах:</a:t>
              </a:r>
            </a:p>
            <a:p>
              <a:endParaRPr lang="ru-RU" sz="1000" b="1" i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 </a:t>
              </a:r>
              <a:r>
                <a:rPr lang="ru-RU" sz="4400" b="1" dirty="0">
                  <a:solidFill>
                    <a:srgbClr val="0000CC"/>
                  </a:solidFill>
                </a:rPr>
                <a:t>даль, яблоко, съесть, наездник, поздно,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восьмой</a:t>
              </a:r>
              <a:r>
                <a:rPr lang="ru-RU" sz="4400" b="1" dirty="0">
                  <a:solidFill>
                    <a:srgbClr val="0000CC"/>
                  </a:solidFill>
                </a:rPr>
                <a:t>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городской</a:t>
              </a:r>
              <a:r>
                <a:rPr lang="ru-RU" sz="4400" b="1" dirty="0">
                  <a:solidFill>
                    <a:srgbClr val="0000CC"/>
                  </a:solidFill>
                </a:rPr>
                <a:t>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местный</a:t>
              </a:r>
            </a:p>
            <a:p>
              <a:pPr algn="ctr"/>
              <a:endParaRPr lang="ru-RU" sz="2400" b="1" dirty="0" smtClean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66397" y="830838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7879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65915" y="582449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rgbClr val="0000CC"/>
                  </a:solidFill>
                </a:rPr>
                <a:t>д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аль – 4 б., 3 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зв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.,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яблоко – 6 б., 7 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зв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.,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съесть – 6 б., 5 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зв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.,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наездник – 8 б., 8 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зв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.,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поздно – 6 б., 5 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зв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.,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восьмой – 7 б., 6 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зв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., городской – 9 б., 8 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зв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., местный – 7 б., 6 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зв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6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40632" y="143263"/>
            <a:ext cx="8241089" cy="6505187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60230" y="1068432"/>
              <a:ext cx="4458976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u="sng" dirty="0">
                  <a:solidFill>
                    <a:srgbClr val="002060"/>
                  </a:solidFill>
                </a:rPr>
                <a:t>4. </a:t>
              </a:r>
              <a:r>
                <a:rPr lang="ru-RU" sz="3200" b="1" u="sng" dirty="0" smtClean="0">
                  <a:solidFill>
                    <a:srgbClr val="002060"/>
                  </a:solidFill>
                </a:rPr>
                <a:t>Приготовьте салат!</a:t>
              </a:r>
              <a:endParaRPr lang="ru-RU" sz="3200" b="1" u="sng" dirty="0">
                <a:solidFill>
                  <a:srgbClr val="002060"/>
                </a:solidFill>
              </a:endParaRPr>
            </a:p>
            <a:p>
              <a:r>
                <a:rPr lang="ru-RU" sz="2800" b="1" i="1" dirty="0">
                  <a:solidFill>
                    <a:srgbClr val="0000CC"/>
                  </a:solidFill>
                </a:rPr>
                <a:t>В огороде выросли </a:t>
              </a:r>
              <a:r>
                <a:rPr lang="ru-RU" sz="2800" b="1" i="1" dirty="0" smtClean="0">
                  <a:solidFill>
                    <a:srgbClr val="0000CC"/>
                  </a:solidFill>
                </a:rPr>
                <a:t>овощи</a:t>
              </a:r>
              <a:r>
                <a:rPr lang="ru-RU" sz="2800" b="1" i="1" dirty="0">
                  <a:solidFill>
                    <a:srgbClr val="0000CC"/>
                  </a:solidFill>
                </a:rPr>
                <a:t>: морковь, капуста, </a:t>
              </a:r>
              <a:r>
                <a:rPr lang="ru-RU" sz="2800" b="1" i="1" dirty="0" smtClean="0">
                  <a:solidFill>
                    <a:srgbClr val="0000CC"/>
                  </a:solidFill>
                </a:rPr>
                <a:t>редька, картошка, </a:t>
              </a:r>
              <a:r>
                <a:rPr lang="ru-RU" sz="2800" b="1" i="1" dirty="0">
                  <a:solidFill>
                    <a:srgbClr val="0000CC"/>
                  </a:solidFill>
                </a:rPr>
                <a:t>огурцы, помидоры, </a:t>
              </a:r>
              <a:r>
                <a:rPr lang="ru-RU" sz="2800" b="1" i="1" dirty="0" smtClean="0">
                  <a:solidFill>
                    <a:srgbClr val="0000CC"/>
                  </a:solidFill>
                </a:rPr>
                <a:t>салат, </a:t>
              </a:r>
              <a:r>
                <a:rPr lang="ru-RU" sz="2800" b="1" i="1" dirty="0">
                  <a:solidFill>
                    <a:srgbClr val="0000CC"/>
                  </a:solidFill>
                </a:rPr>
                <a:t>лук</a:t>
              </a:r>
              <a:r>
                <a:rPr lang="ru-RU" sz="2800" b="1" i="1" dirty="0" smtClean="0">
                  <a:solidFill>
                    <a:srgbClr val="0000CC"/>
                  </a:solidFill>
                </a:rPr>
                <a:t>, перец. </a:t>
              </a:r>
              <a:r>
                <a:rPr lang="ru-RU" sz="2800" b="1" i="1" dirty="0">
                  <a:solidFill>
                    <a:srgbClr val="0000CC"/>
                  </a:solidFill>
                </a:rPr>
                <a:t>Хозяйка для приготовления салата </a:t>
              </a:r>
              <a:r>
                <a:rPr lang="ru-RU" sz="2800" b="1" i="1" dirty="0" smtClean="0">
                  <a:solidFill>
                    <a:srgbClr val="0000CC"/>
                  </a:solidFill>
                </a:rPr>
                <a:t>взяла:</a:t>
              </a:r>
              <a:endParaRPr lang="ru-RU" sz="2800" b="1" i="1" dirty="0">
                <a:solidFill>
                  <a:srgbClr val="0000CC"/>
                </a:solidFill>
              </a:endParaRPr>
            </a:p>
            <a:p>
              <a:r>
                <a:rPr lang="ru-RU" sz="2800" b="1" dirty="0" smtClean="0">
                  <a:solidFill>
                    <a:srgbClr val="0000CC"/>
                  </a:solidFill>
                </a:rPr>
                <a:t>1 – в слове </a:t>
              </a:r>
              <a:r>
                <a:rPr lang="ru-RU" sz="2800" b="1" dirty="0">
                  <a:solidFill>
                    <a:srgbClr val="0000CC"/>
                  </a:solidFill>
                </a:rPr>
                <a:t>7 букв, 6 звуков, последняя буква звука не </a:t>
              </a:r>
              <a:r>
                <a:rPr lang="ru-RU" sz="2800" b="1" dirty="0" smtClean="0">
                  <a:solidFill>
                    <a:srgbClr val="0000CC"/>
                  </a:solidFill>
                </a:rPr>
                <a:t>обозначает;</a:t>
              </a:r>
              <a:endParaRPr lang="ru-RU" sz="2800" b="1" dirty="0">
                <a:solidFill>
                  <a:srgbClr val="0000CC"/>
                </a:solidFill>
              </a:endParaRPr>
            </a:p>
            <a:p>
              <a:r>
                <a:rPr lang="ru-RU" sz="2800" b="1" dirty="0">
                  <a:solidFill>
                    <a:srgbClr val="0000CC"/>
                  </a:solidFill>
                </a:rPr>
                <a:t>2 </a:t>
              </a:r>
              <a:r>
                <a:rPr lang="ru-RU" sz="2800" b="1" dirty="0" smtClean="0">
                  <a:solidFill>
                    <a:srgbClr val="0000CC"/>
                  </a:solidFill>
                </a:rPr>
                <a:t>– в слове </a:t>
              </a:r>
              <a:r>
                <a:rPr lang="ru-RU" sz="2800" b="1" dirty="0">
                  <a:solidFill>
                    <a:srgbClr val="0000CC"/>
                  </a:solidFill>
                </a:rPr>
                <a:t>5 букв, последняя буква – непарный твёрдый </a:t>
              </a:r>
              <a:r>
                <a:rPr lang="ru-RU" sz="2800" b="1" dirty="0" smtClean="0">
                  <a:solidFill>
                    <a:srgbClr val="0000CC"/>
                  </a:solidFill>
                </a:rPr>
                <a:t>согласный;</a:t>
              </a:r>
              <a:endParaRPr lang="ru-RU" sz="2800" b="1" dirty="0">
                <a:solidFill>
                  <a:srgbClr val="0000CC"/>
                </a:solidFill>
              </a:endParaRPr>
            </a:p>
            <a:p>
              <a:r>
                <a:rPr lang="ru-RU" sz="2800" b="1" dirty="0">
                  <a:solidFill>
                    <a:srgbClr val="0000CC"/>
                  </a:solidFill>
                </a:rPr>
                <a:t>3 </a:t>
              </a:r>
              <a:r>
                <a:rPr lang="ru-RU" sz="2800" b="1" dirty="0" smtClean="0">
                  <a:solidFill>
                    <a:srgbClr val="0000CC"/>
                  </a:solidFill>
                </a:rPr>
                <a:t>– в </a:t>
              </a:r>
              <a:r>
                <a:rPr lang="ru-RU" sz="2800" b="1" dirty="0">
                  <a:solidFill>
                    <a:srgbClr val="0000CC"/>
                  </a:solidFill>
                </a:rPr>
                <a:t>слове 3 </a:t>
              </a:r>
              <a:r>
                <a:rPr lang="ru-RU" sz="2800" b="1" dirty="0" smtClean="0">
                  <a:solidFill>
                    <a:srgbClr val="0000CC"/>
                  </a:solidFill>
                </a:rPr>
                <a:t>буквы;</a:t>
              </a:r>
              <a:endParaRPr lang="ru-RU" sz="2800" b="1" dirty="0">
                <a:solidFill>
                  <a:srgbClr val="0000CC"/>
                </a:solidFill>
              </a:endParaRPr>
            </a:p>
            <a:p>
              <a:r>
                <a:rPr lang="ru-RU" sz="2800" b="1" dirty="0">
                  <a:solidFill>
                    <a:srgbClr val="0000CC"/>
                  </a:solidFill>
                </a:rPr>
                <a:t>4 </a:t>
              </a:r>
              <a:r>
                <a:rPr lang="ru-RU" sz="2800" b="1" dirty="0" smtClean="0">
                  <a:solidFill>
                    <a:srgbClr val="0000CC"/>
                  </a:solidFill>
                </a:rPr>
                <a:t>– в </a:t>
              </a:r>
              <a:r>
                <a:rPr lang="ru-RU" sz="2800" b="1" dirty="0">
                  <a:solidFill>
                    <a:srgbClr val="0000CC"/>
                  </a:solidFill>
                </a:rPr>
                <a:t>слове 8 букв, </a:t>
              </a:r>
              <a:r>
                <a:rPr lang="ru-RU" sz="2800" b="1" dirty="0" smtClean="0">
                  <a:solidFill>
                    <a:srgbClr val="0000CC"/>
                  </a:solidFill>
                </a:rPr>
                <a:t>4 </a:t>
              </a:r>
              <a:r>
                <a:rPr lang="ru-RU" sz="2800" b="1" dirty="0">
                  <a:solidFill>
                    <a:srgbClr val="0000CC"/>
                  </a:solidFill>
                </a:rPr>
                <a:t>гласных, с последней гласной в русском языке почти не начинаются слова.</a:t>
              </a: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40576" y="5773885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67933" y="410632"/>
            <a:ext cx="8186486" cy="5847347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b="1" dirty="0">
                  <a:solidFill>
                    <a:srgbClr val="0000CC"/>
                  </a:solidFill>
                </a:rPr>
                <a:t>Для приготовления салата хозяйка взяла  морковь, перец, лук, 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помидоры.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444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27815" y="580942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u="sng" dirty="0">
                  <a:solidFill>
                    <a:srgbClr val="002060"/>
                  </a:solidFill>
                </a:rPr>
                <a:t>5</a:t>
              </a:r>
              <a:r>
                <a:rPr lang="ru-RU" sz="4400" b="1" u="sng" dirty="0" smtClean="0">
                  <a:solidFill>
                    <a:srgbClr val="002060"/>
                  </a:solidFill>
                </a:rPr>
                <a:t>. Минутка на шутку!</a:t>
              </a: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Какой алфавит состоит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из 6 букв? </a:t>
              </a:r>
            </a:p>
            <a:p>
              <a:pPr algn="ctr"/>
              <a:endParaRPr lang="ru-RU" sz="44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7879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89715" y="580942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0" b="1" dirty="0" smtClean="0">
                  <a:solidFill>
                    <a:srgbClr val="0000CC"/>
                  </a:solidFill>
                </a:rPr>
                <a:t>Азбука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83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в конец 11">
            <a:hlinkClick r:id="rId3" action="ppaction://hlinksldjump" highlightClick="1"/>
          </p:cNvPr>
          <p:cNvSpPr/>
          <p:nvPr/>
        </p:nvSpPr>
        <p:spPr>
          <a:xfrm>
            <a:off x="8293535" y="118666"/>
            <a:ext cx="610817" cy="594675"/>
          </a:xfrm>
          <a:prstGeom prst="actionButtonEnd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12411" y="177863"/>
            <a:ext cx="8968042" cy="6386846"/>
            <a:chOff x="112411" y="177863"/>
            <a:chExt cx="9035435" cy="6386846"/>
          </a:xfrm>
        </p:grpSpPr>
        <p:sp>
          <p:nvSpPr>
            <p:cNvPr id="52" name="TextBox 51">
              <a:hlinkClick r:id="rId4" action="ppaction://hlinksldjump"/>
            </p:cNvPr>
            <p:cNvSpPr txBox="1"/>
            <p:nvPr/>
          </p:nvSpPr>
          <p:spPr>
            <a:xfrm>
              <a:off x="6710524" y="2113441"/>
              <a:ext cx="22598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3333FF"/>
                  </a:solidFill>
                  <a:effectLst>
                    <a:glow rad="381000">
                      <a:schemeClr val="bg1"/>
                    </a:glow>
                  </a:effectLst>
                </a:rPr>
                <a:t>Остров Мягкого знака</a:t>
              </a:r>
              <a:endParaRPr lang="ru-RU" sz="1600" b="1" dirty="0">
                <a:solidFill>
                  <a:srgbClr val="3333FF"/>
                </a:solidFill>
                <a:effectLst>
                  <a:glow rad="381000">
                    <a:schemeClr val="bg1"/>
                  </a:glow>
                </a:effectLst>
              </a:endParaRPr>
            </a:p>
          </p:txBody>
        </p:sp>
        <p:sp>
          <p:nvSpPr>
            <p:cNvPr id="53" name="TextBox 52">
              <a:hlinkClick r:id="rId5" action="ppaction://hlinksldjump"/>
            </p:cNvPr>
            <p:cNvSpPr txBox="1"/>
            <p:nvPr/>
          </p:nvSpPr>
          <p:spPr>
            <a:xfrm>
              <a:off x="6592045" y="2793616"/>
              <a:ext cx="25558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Пролив Йотированных </a:t>
              </a:r>
            </a:p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гласных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53">
              <a:hlinkClick r:id="rId6" action="ppaction://hlinksldjump"/>
            </p:cNvPr>
            <p:cNvSpPr txBox="1"/>
            <p:nvPr/>
          </p:nvSpPr>
          <p:spPr>
            <a:xfrm>
              <a:off x="8006522" y="3705097"/>
              <a:ext cx="11290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3333FF"/>
                  </a:solidFill>
                  <a:effectLst>
                    <a:glow rad="228600">
                      <a:schemeClr val="bg1"/>
                    </a:glow>
                  </a:effectLst>
                </a:rPr>
                <a:t>Вулкан </a:t>
              </a:r>
            </a:p>
            <a:p>
              <a:pPr algn="ctr"/>
              <a:r>
                <a:rPr lang="ru-RU" sz="1600" b="1" dirty="0" smtClean="0">
                  <a:solidFill>
                    <a:srgbClr val="3333FF"/>
                  </a:solidFill>
                  <a:effectLst>
                    <a:glow rad="228600">
                      <a:schemeClr val="bg1"/>
                    </a:glow>
                  </a:effectLst>
                </a:rPr>
                <a:t>Твёрдого </a:t>
              </a:r>
            </a:p>
            <a:p>
              <a:pPr algn="ctr"/>
              <a:r>
                <a:rPr lang="ru-RU" sz="1600" b="1" dirty="0" smtClean="0">
                  <a:solidFill>
                    <a:srgbClr val="3333FF"/>
                  </a:solidFill>
                  <a:effectLst>
                    <a:glow rad="228600">
                      <a:schemeClr val="bg1"/>
                    </a:glow>
                  </a:effectLst>
                </a:rPr>
                <a:t>знака</a:t>
              </a:r>
              <a:endParaRPr lang="ru-RU" sz="1600" b="1" dirty="0">
                <a:solidFill>
                  <a:srgbClr val="3333FF"/>
                </a:solidFill>
                <a:effectLst>
                  <a:glow rad="228600">
                    <a:schemeClr val="bg1"/>
                  </a:glow>
                </a:effectLst>
              </a:endParaRPr>
            </a:p>
          </p:txBody>
        </p:sp>
        <p:sp>
          <p:nvSpPr>
            <p:cNvPr id="64" name="TextBox 63">
              <a:hlinkClick r:id="rId7" action="ppaction://hlinksldjump"/>
            </p:cNvPr>
            <p:cNvSpPr txBox="1"/>
            <p:nvPr/>
          </p:nvSpPr>
          <p:spPr>
            <a:xfrm>
              <a:off x="930421" y="3951319"/>
              <a:ext cx="16561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3333FF"/>
                  </a:solidFill>
                  <a:effectLst>
                    <a:glow rad="381000">
                      <a:schemeClr val="bg1">
                        <a:alpha val="93000"/>
                      </a:schemeClr>
                    </a:glow>
                  </a:effectLst>
                </a:rPr>
                <a:t>Горы Твёрдых </a:t>
              </a:r>
            </a:p>
            <a:p>
              <a:pPr algn="ctr"/>
              <a:r>
                <a:rPr lang="ru-RU" sz="1600" b="1" dirty="0" smtClean="0">
                  <a:solidFill>
                    <a:srgbClr val="3333FF"/>
                  </a:solidFill>
                  <a:effectLst>
                    <a:glow rad="381000">
                      <a:schemeClr val="bg1">
                        <a:alpha val="93000"/>
                      </a:schemeClr>
                    </a:glow>
                  </a:effectLst>
                </a:rPr>
                <a:t>согласных</a:t>
              </a:r>
              <a:endParaRPr lang="ru-RU" sz="1600" b="1" dirty="0">
                <a:solidFill>
                  <a:srgbClr val="3333FF"/>
                </a:solidFill>
                <a:effectLst>
                  <a:glow rad="381000">
                    <a:schemeClr val="bg1">
                      <a:alpha val="93000"/>
                    </a:schemeClr>
                  </a:glow>
                </a:effectLst>
              </a:endParaRPr>
            </a:p>
          </p:txBody>
        </p:sp>
        <p:sp>
          <p:nvSpPr>
            <p:cNvPr id="65" name="TextBox 64">
              <a:hlinkClick r:id="rId8" action="ppaction://hlinksldjump"/>
            </p:cNvPr>
            <p:cNvSpPr txBox="1"/>
            <p:nvPr/>
          </p:nvSpPr>
          <p:spPr>
            <a:xfrm>
              <a:off x="3774000" y="1559287"/>
              <a:ext cx="24070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3333FF"/>
                  </a:solidFill>
                  <a:effectLst>
                    <a:glow rad="381000">
                      <a:schemeClr val="bg1"/>
                    </a:glow>
                  </a:effectLst>
                </a:rPr>
                <a:t>Горы Звонких согласных</a:t>
              </a:r>
              <a:endParaRPr lang="ru-RU" sz="1600" b="1" dirty="0">
                <a:solidFill>
                  <a:srgbClr val="3333FF"/>
                </a:solidFill>
                <a:effectLst>
                  <a:glow rad="381000">
                    <a:schemeClr val="bg1"/>
                  </a:glow>
                </a:effectLst>
              </a:endParaRPr>
            </a:p>
          </p:txBody>
        </p:sp>
        <p:sp>
          <p:nvSpPr>
            <p:cNvPr id="66" name="TextBox 65">
              <a:hlinkClick r:id="rId9" action="ppaction://hlinksldjump"/>
            </p:cNvPr>
            <p:cNvSpPr txBox="1"/>
            <p:nvPr/>
          </p:nvSpPr>
          <p:spPr>
            <a:xfrm>
              <a:off x="4028640" y="2610589"/>
              <a:ext cx="22745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3333FF"/>
                  </a:solidFill>
                  <a:effectLst>
                    <a:glow rad="381000">
                      <a:schemeClr val="bg1"/>
                    </a:glow>
                  </a:effectLst>
                </a:rPr>
                <a:t>Горы Глухих согласных</a:t>
              </a:r>
              <a:endParaRPr lang="ru-RU" sz="1600" b="1" dirty="0">
                <a:solidFill>
                  <a:srgbClr val="3333FF"/>
                </a:solidFill>
                <a:effectLst>
                  <a:glow rad="381000">
                    <a:schemeClr val="bg1"/>
                  </a:glow>
                </a:effectLst>
              </a:endParaRPr>
            </a:p>
          </p:txBody>
        </p:sp>
        <p:sp>
          <p:nvSpPr>
            <p:cNvPr id="67" name="TextBox 66">
              <a:hlinkClick r:id="rId10" action="ppaction://hlinksldjump"/>
            </p:cNvPr>
            <p:cNvSpPr txBox="1"/>
            <p:nvPr/>
          </p:nvSpPr>
          <p:spPr>
            <a:xfrm>
              <a:off x="112411" y="3182286"/>
              <a:ext cx="1523982" cy="58477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3333FF"/>
                  </a:solidFill>
                  <a:effectLst>
                    <a:glow rad="381000">
                      <a:schemeClr val="bg1"/>
                    </a:glow>
                  </a:effectLst>
                </a:rPr>
                <a:t>Лес Мягких </a:t>
              </a:r>
            </a:p>
            <a:p>
              <a:pPr algn="ctr"/>
              <a:r>
                <a:rPr lang="ru-RU" sz="1600" b="1" dirty="0" smtClean="0">
                  <a:solidFill>
                    <a:srgbClr val="3333FF"/>
                  </a:solidFill>
                  <a:effectLst>
                    <a:glow rad="381000">
                      <a:schemeClr val="bg1"/>
                    </a:glow>
                  </a:effectLst>
                </a:rPr>
                <a:t>согласных</a:t>
              </a:r>
              <a:endParaRPr lang="ru-RU" sz="1600" b="1" dirty="0">
                <a:solidFill>
                  <a:srgbClr val="3333FF"/>
                </a:solidFill>
                <a:effectLst>
                  <a:glow rad="381000">
                    <a:schemeClr val="bg1"/>
                  </a:glow>
                </a:effectLst>
              </a:endParaRPr>
            </a:p>
          </p:txBody>
        </p:sp>
        <p:sp>
          <p:nvSpPr>
            <p:cNvPr id="68" name="TextBox 67">
              <a:hlinkClick r:id="rId11" action="ppaction://hlinksldjump"/>
            </p:cNvPr>
            <p:cNvSpPr txBox="1"/>
            <p:nvPr/>
          </p:nvSpPr>
          <p:spPr>
            <a:xfrm>
              <a:off x="4960103" y="4155394"/>
              <a:ext cx="15260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Залив </a:t>
              </a:r>
              <a:r>
                <a:rPr lang="ru-RU" sz="1600" b="1" dirty="0">
                  <a:solidFill>
                    <a:schemeClr val="bg1"/>
                  </a:solidFill>
                </a:rPr>
                <a:t>У</a:t>
              </a:r>
              <a:r>
                <a:rPr lang="ru-RU" sz="1600" b="1" dirty="0" smtClean="0">
                  <a:solidFill>
                    <a:schemeClr val="bg1"/>
                  </a:solidFill>
                </a:rPr>
                <a:t>дарных гласных 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70" name="TextBox 69">
              <a:hlinkClick r:id="rId12" action="ppaction://hlinksldjump"/>
            </p:cNvPr>
            <p:cNvSpPr txBox="1"/>
            <p:nvPr/>
          </p:nvSpPr>
          <p:spPr>
            <a:xfrm>
              <a:off x="6996446" y="5394523"/>
              <a:ext cx="11277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</a:rPr>
                <a:t>Залив </a:t>
              </a:r>
            </a:p>
            <a:p>
              <a:pPr algn="ctr"/>
              <a:r>
                <a:rPr lang="ru-RU" sz="1400" b="1" dirty="0">
                  <a:solidFill>
                    <a:schemeClr val="bg1"/>
                  </a:solidFill>
                </a:rPr>
                <a:t>Б</a:t>
              </a:r>
              <a:r>
                <a:rPr lang="ru-RU" sz="1400" b="1" dirty="0" smtClean="0">
                  <a:solidFill>
                    <a:schemeClr val="bg1"/>
                  </a:solidFill>
                </a:rPr>
                <a:t>езударных </a:t>
              </a:r>
            </a:p>
            <a:p>
              <a:pPr algn="ctr"/>
              <a:r>
                <a:rPr lang="ru-RU" sz="1400" b="1" dirty="0" smtClean="0">
                  <a:solidFill>
                    <a:schemeClr val="bg1"/>
                  </a:solidFill>
                </a:rPr>
                <a:t>гласных 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hlinkClick r:id="rId13" action="ppaction://hlinksldjump"/>
            </p:cNvPr>
            <p:cNvSpPr txBox="1"/>
            <p:nvPr/>
          </p:nvSpPr>
          <p:spPr>
            <a:xfrm>
              <a:off x="2589721" y="2829802"/>
              <a:ext cx="1261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3333FF"/>
                  </a:solidFill>
                  <a:effectLst>
                    <a:glow rad="381000">
                      <a:schemeClr val="bg1"/>
                    </a:glow>
                  </a:effectLst>
                </a:rPr>
                <a:t>Буквоград </a:t>
              </a:r>
              <a:endParaRPr lang="ru-RU" sz="2000" b="1" dirty="0">
                <a:solidFill>
                  <a:srgbClr val="3333FF"/>
                </a:solidFill>
                <a:effectLst>
                  <a:glow rad="381000">
                    <a:schemeClr val="bg1"/>
                  </a:glow>
                </a:effectLst>
              </a:endParaRPr>
            </a:p>
          </p:txBody>
        </p:sp>
        <p:sp>
          <p:nvSpPr>
            <p:cNvPr id="55" name="TextBox 54">
              <a:hlinkClick r:id="rId14" action="ppaction://hlinksldjump"/>
            </p:cNvPr>
            <p:cNvSpPr txBox="1"/>
            <p:nvPr/>
          </p:nvSpPr>
          <p:spPr>
            <a:xfrm>
              <a:off x="1803659" y="4864822"/>
              <a:ext cx="203834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3333FF"/>
                  </a:solidFill>
                  <a:effectLst>
                    <a:glow rad="381000">
                      <a:schemeClr val="bg1"/>
                    </a:glow>
                  </a:effectLst>
                </a:rPr>
                <a:t>Лес Непроизносимых согласных</a:t>
              </a:r>
              <a:endParaRPr lang="ru-RU" sz="1600" b="1" dirty="0">
                <a:solidFill>
                  <a:srgbClr val="3333FF"/>
                </a:solidFill>
                <a:effectLst>
                  <a:glow rad="381000">
                    <a:schemeClr val="bg1"/>
                  </a:glow>
                </a:effectLst>
              </a:endParaRPr>
            </a:p>
          </p:txBody>
        </p:sp>
        <p:sp>
          <p:nvSpPr>
            <p:cNvPr id="71" name="TextBox 70">
              <a:hlinkClick r:id="rId15" action="ppaction://hlinksldjump"/>
            </p:cNvPr>
            <p:cNvSpPr txBox="1"/>
            <p:nvPr/>
          </p:nvSpPr>
          <p:spPr>
            <a:xfrm>
              <a:off x="112411" y="1027331"/>
              <a:ext cx="22193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</a:rPr>
                <a:t>Море Гласных 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74" name="TextBox 73">
              <a:hlinkClick r:id="rId16" action="ppaction://hlinksldjump"/>
            </p:cNvPr>
            <p:cNvSpPr txBox="1"/>
            <p:nvPr/>
          </p:nvSpPr>
          <p:spPr>
            <a:xfrm>
              <a:off x="3404016" y="4099402"/>
              <a:ext cx="13505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3333FF"/>
                  </a:solidFill>
                  <a:effectLst>
                    <a:glow rad="330200">
                      <a:schemeClr val="bg1"/>
                    </a:glow>
                  </a:effectLst>
                </a:rPr>
                <a:t>Река Слогов</a:t>
              </a:r>
              <a:endParaRPr lang="ru-RU" sz="1600" b="1" dirty="0">
                <a:solidFill>
                  <a:srgbClr val="3333FF"/>
                </a:solidFill>
                <a:effectLst>
                  <a:glow rad="330200">
                    <a:schemeClr val="bg1"/>
                  </a:glow>
                </a:effectLst>
              </a:endParaRPr>
            </a:p>
          </p:txBody>
        </p:sp>
        <p:sp>
          <p:nvSpPr>
            <p:cNvPr id="75" name="TextBox 74">
              <a:hlinkClick r:id="rId15" action="ppaction://hlinksldjump"/>
            </p:cNvPr>
            <p:cNvSpPr txBox="1"/>
            <p:nvPr/>
          </p:nvSpPr>
          <p:spPr>
            <a:xfrm>
              <a:off x="4028640" y="6103044"/>
              <a:ext cx="22193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</a:rPr>
                <a:t>Море Гласных 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" name="Прямоугольник 1">
              <a:hlinkClick r:id="rId17" action="ppaction://hlinksldjump"/>
            </p:cNvPr>
            <p:cNvSpPr/>
            <p:nvPr/>
          </p:nvSpPr>
          <p:spPr>
            <a:xfrm>
              <a:off x="4887889" y="3567805"/>
              <a:ext cx="152554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dirty="0" smtClean="0">
                  <a:solidFill>
                    <a:srgbClr val="3333FF"/>
                  </a:solidFill>
                  <a:effectLst>
                    <a:glow rad="381000">
                      <a:schemeClr val="bg1"/>
                    </a:glow>
                  </a:effectLst>
                </a:rPr>
                <a:t>Село Ударений</a:t>
              </a:r>
              <a:endParaRPr lang="ru-RU" sz="1600" b="1" dirty="0">
                <a:solidFill>
                  <a:srgbClr val="3333FF"/>
                </a:solidFill>
                <a:effectLst>
                  <a:glow rad="381000">
                    <a:schemeClr val="bg1"/>
                  </a:glow>
                </a:effectLst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21299" y="177863"/>
              <a:ext cx="365241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b="1" dirty="0" smtClean="0">
                  <a:solidFill>
                    <a:srgbClr val="3333FF"/>
                  </a:solidFill>
                  <a:effectLst>
                    <a:glow rad="381000">
                      <a:schemeClr val="bg1"/>
                    </a:glow>
                  </a:effectLst>
                </a:rPr>
                <a:t>Страна Фонетики</a:t>
              </a:r>
              <a:endParaRPr lang="ru-RU" sz="3600" b="1" dirty="0">
                <a:solidFill>
                  <a:srgbClr val="3333FF"/>
                </a:solidFill>
                <a:effectLst>
                  <a:glow rad="381000">
                    <a:schemeClr val="bg1"/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08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1765" y="139407"/>
            <a:ext cx="5782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Село Ударений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812" y="206109"/>
            <a:ext cx="3785351" cy="25885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5" name="Группа 4"/>
          <p:cNvGrpSpPr/>
          <p:nvPr/>
        </p:nvGrpSpPr>
        <p:grpSpPr>
          <a:xfrm>
            <a:off x="4484992" y="952758"/>
            <a:ext cx="4378590" cy="859522"/>
            <a:chOff x="3678741" y="882315"/>
            <a:chExt cx="4796590" cy="5093368"/>
          </a:xfrm>
        </p:grpSpPr>
        <p:sp>
          <p:nvSpPr>
            <p:cNvPr id="6" name="Прямоугольник 5">
              <a:hlinkClick r:id="rId3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7" name="Рамка 6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734301" y="2153425"/>
            <a:ext cx="4378590" cy="859522"/>
            <a:chOff x="3678741" y="882315"/>
            <a:chExt cx="4796590" cy="5093368"/>
          </a:xfrm>
        </p:grpSpPr>
        <p:sp>
          <p:nvSpPr>
            <p:cNvPr id="9" name="Прямоугольник 8">
              <a:hlinkClick r:id="rId4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>
              <a:hlinkClick r:id="rId4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334677" y="4417875"/>
            <a:ext cx="4378590" cy="859522"/>
            <a:chOff x="3678741" y="882315"/>
            <a:chExt cx="4796590" cy="5093368"/>
          </a:xfrm>
        </p:grpSpPr>
        <p:sp>
          <p:nvSpPr>
            <p:cNvPr id="12" name="Прямоугольник 11">
              <a:hlinkClick r:id="rId5" action="ppaction://hlinksldjump"/>
            </p:cNvPr>
            <p:cNvSpPr/>
            <p:nvPr/>
          </p:nvSpPr>
          <p:spPr>
            <a:xfrm>
              <a:off x="3819586" y="1169071"/>
              <a:ext cx="4499619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4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3" name="Рамка 12">
              <a:hlinkClick r:id="rId5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576321" y="5515413"/>
            <a:ext cx="4378590" cy="859522"/>
            <a:chOff x="3678741" y="882315"/>
            <a:chExt cx="4796590" cy="5093368"/>
          </a:xfrm>
        </p:grpSpPr>
        <p:sp>
          <p:nvSpPr>
            <p:cNvPr id="15" name="Прямоугольник 14">
              <a:hlinkClick r:id="rId6" action="ppaction://hlinksldjump"/>
            </p:cNvPr>
            <p:cNvSpPr/>
            <p:nvPr/>
          </p:nvSpPr>
          <p:spPr>
            <a:xfrm>
              <a:off x="3847760" y="1169071"/>
              <a:ext cx="4471445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5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6" name="Рамка 15">
              <a:hlinkClick r:id="rId6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029617" y="3320337"/>
            <a:ext cx="4378590" cy="859522"/>
            <a:chOff x="3678741" y="882315"/>
            <a:chExt cx="4796590" cy="5093368"/>
          </a:xfrm>
        </p:grpSpPr>
        <p:sp>
          <p:nvSpPr>
            <p:cNvPr id="18" name="Прямоугольник 17">
              <a:hlinkClick r:id="rId7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9" name="Рамка 18">
              <a:hlinkClick r:id="rId7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20" name="Управляющая кнопка: домой 19">
            <a:hlinkClick r:id="rId8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15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0942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1.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Загадочные слова!</a:t>
              </a:r>
              <a:endParaRPr lang="ru-RU" sz="4000" b="1" u="sng" dirty="0">
                <a:solidFill>
                  <a:srgbClr val="002060"/>
                </a:solidFill>
              </a:endParaRPr>
            </a:p>
            <a:p>
              <a:r>
                <a:rPr lang="ru-RU" sz="3000" b="1" i="1" dirty="0">
                  <a:solidFill>
                    <a:srgbClr val="0000CC"/>
                  </a:solidFill>
                </a:rPr>
                <a:t>Почему трудно поставить ударение в словах вне предложений? Составьте с каждым </a:t>
              </a:r>
              <a:r>
                <a:rPr lang="ru-RU" sz="3000" b="1" i="1" dirty="0" smtClean="0">
                  <a:solidFill>
                    <a:srgbClr val="0000CC"/>
                  </a:solidFill>
                </a:rPr>
                <a:t>словом предложение.</a:t>
              </a:r>
              <a:endParaRPr lang="ru-RU" sz="3000" b="1" i="1" dirty="0">
                <a:solidFill>
                  <a:srgbClr val="0000CC"/>
                </a:solidFill>
              </a:endParaRPr>
            </a:p>
            <a:p>
              <a:pPr lvl="4"/>
              <a:r>
                <a:rPr lang="ru-RU" sz="4000" b="1" dirty="0" smtClean="0">
                  <a:solidFill>
                    <a:srgbClr val="0000CC"/>
                  </a:solidFill>
                </a:rPr>
                <a:t>Замок </a:t>
              </a:r>
            </a:p>
            <a:p>
              <a:pPr lvl="4"/>
              <a:r>
                <a:rPr lang="ru-RU" sz="4000" b="1" dirty="0" smtClean="0">
                  <a:solidFill>
                    <a:srgbClr val="0000CC"/>
                  </a:solidFill>
                </a:rPr>
                <a:t>Кружки</a:t>
              </a:r>
            </a:p>
            <a:p>
              <a:pPr lvl="4"/>
              <a:r>
                <a:rPr lang="ru-RU" sz="4000" b="1" dirty="0" smtClean="0">
                  <a:solidFill>
                    <a:srgbClr val="0000CC"/>
                  </a:solidFill>
                </a:rPr>
                <a:t>Стрелки</a:t>
              </a:r>
            </a:p>
            <a:p>
              <a:pPr lvl="4"/>
              <a:r>
                <a:rPr lang="ru-RU" sz="4000" b="1" dirty="0" smtClean="0">
                  <a:solidFill>
                    <a:srgbClr val="0000CC"/>
                  </a:solidFill>
                </a:rPr>
                <a:t>Дорогой</a:t>
              </a:r>
            </a:p>
            <a:p>
              <a:pPr lvl="4"/>
              <a:r>
                <a:rPr lang="ru-RU" sz="4000" b="1" dirty="0" smtClean="0">
                  <a:solidFill>
                    <a:srgbClr val="0000CC"/>
                  </a:solidFill>
                </a:rPr>
                <a:t>Мука </a:t>
              </a:r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6177879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11" name="Умножение 10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727815" y="604916"/>
            <a:ext cx="7402192" cy="5654842"/>
            <a:chOff x="3678741" y="882315"/>
            <a:chExt cx="4796590" cy="5093368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00CC"/>
                  </a:solidFill>
                </a:rPr>
                <a:t>Это слова омографы, ударение может падать на разные слоги, от этого меняется значение:</a:t>
              </a:r>
              <a:r>
                <a:rPr lang="ru-RU" sz="3200" b="1" dirty="0">
                  <a:solidFill>
                    <a:srgbClr val="0000CC"/>
                  </a:solidFill>
                </a:rPr>
                <a:t> </a:t>
              </a:r>
              <a:endParaRPr lang="ru-RU" sz="32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3200" b="1" dirty="0" err="1" smtClean="0">
                  <a:solidFill>
                    <a:srgbClr val="0000CC"/>
                  </a:solidFill>
                </a:rPr>
                <a:t>зАмок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 – </a:t>
              </a:r>
              <a:r>
                <a:rPr lang="ru-RU" sz="3200" b="1" dirty="0" err="1" smtClean="0">
                  <a:solidFill>
                    <a:srgbClr val="0000CC"/>
                  </a:solidFill>
                </a:rPr>
                <a:t>замОк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, </a:t>
              </a:r>
            </a:p>
            <a:p>
              <a:pPr algn="ctr"/>
              <a:r>
                <a:rPr lang="ru-RU" sz="3200" b="1" dirty="0" err="1" smtClean="0">
                  <a:solidFill>
                    <a:srgbClr val="0000CC"/>
                  </a:solidFill>
                </a:rPr>
                <a:t>крУжки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 – </a:t>
              </a:r>
              <a:r>
                <a:rPr lang="ru-RU" sz="3200" b="1" dirty="0" err="1" smtClean="0">
                  <a:solidFill>
                    <a:srgbClr val="0000CC"/>
                  </a:solidFill>
                </a:rPr>
                <a:t>кружкИ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, </a:t>
              </a:r>
            </a:p>
            <a:p>
              <a:pPr algn="ctr"/>
              <a:r>
                <a:rPr lang="ru-RU" sz="3200" b="1" dirty="0" err="1" smtClean="0">
                  <a:solidFill>
                    <a:srgbClr val="0000CC"/>
                  </a:solidFill>
                </a:rPr>
                <a:t>стрЕлки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 – </a:t>
              </a:r>
              <a:r>
                <a:rPr lang="ru-RU" sz="3200" b="1" dirty="0" err="1" smtClean="0">
                  <a:solidFill>
                    <a:srgbClr val="0000CC"/>
                  </a:solidFill>
                </a:rPr>
                <a:t>стрелкИ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, </a:t>
              </a:r>
            </a:p>
            <a:p>
              <a:pPr algn="ctr"/>
              <a:r>
                <a:rPr lang="ru-RU" sz="3200" b="1" dirty="0" err="1" smtClean="0">
                  <a:solidFill>
                    <a:srgbClr val="0000CC"/>
                  </a:solidFill>
                </a:rPr>
                <a:t>дорОгой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 – </a:t>
              </a:r>
              <a:r>
                <a:rPr lang="ru-RU" sz="3200" b="1" dirty="0" err="1" smtClean="0">
                  <a:solidFill>
                    <a:srgbClr val="0000CC"/>
                  </a:solidFill>
                </a:rPr>
                <a:t>дорогОй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, </a:t>
              </a:r>
            </a:p>
            <a:p>
              <a:pPr algn="ctr"/>
              <a:r>
                <a:rPr lang="ru-RU" sz="3200" b="1" dirty="0" err="1" smtClean="0">
                  <a:solidFill>
                    <a:srgbClr val="0000CC"/>
                  </a:solidFill>
                </a:rPr>
                <a:t>мУка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 – </a:t>
              </a:r>
              <a:r>
                <a:rPr lang="ru-RU" sz="3200" b="1" dirty="0" err="1" smtClean="0">
                  <a:solidFill>
                    <a:srgbClr val="0000CC"/>
                  </a:solidFill>
                </a:rPr>
                <a:t>мукА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.</a:t>
              </a:r>
            </a:p>
          </p:txBody>
        </p:sp>
        <p:sp>
          <p:nvSpPr>
            <p:cNvPr id="14" name="Рамка 13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364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73324"/>
            <a:ext cx="7402192" cy="5654842"/>
            <a:chOff x="3666397" y="813679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2. 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Решите пример!</a:t>
              </a:r>
              <a:endParaRPr lang="ru-RU" sz="4000" b="1" u="sng" dirty="0">
                <a:solidFill>
                  <a:srgbClr val="002060"/>
                </a:solidFill>
              </a:endParaRP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Когда </a:t>
              </a:r>
              <a:r>
                <a:rPr lang="ru-RU" sz="3600" b="1" i="1" dirty="0">
                  <a:solidFill>
                    <a:srgbClr val="0000CC"/>
                  </a:solidFill>
                </a:rPr>
                <a:t>результат сложения будет правильным, а когда – нет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?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Пример </a:t>
              </a:r>
              <a:endParaRPr lang="ru-RU" sz="40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>
                  <a:solidFill>
                    <a:srgbClr val="0000CC"/>
                  </a:solidFill>
                </a:rPr>
                <a:t>Сто сорок плюс сто сорок будет двести сорок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.</a:t>
              </a: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66397" y="813679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7879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46865" y="573324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Результат будет зависеть от ударения в слове сорок: </a:t>
              </a:r>
              <a:r>
                <a:rPr lang="ru-RU" sz="4400" b="1" dirty="0" err="1" smtClean="0">
                  <a:solidFill>
                    <a:srgbClr val="0000CC"/>
                  </a:solidFill>
                </a:rPr>
                <a:t>сОрок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 или </a:t>
              </a:r>
              <a:r>
                <a:rPr lang="ru-RU" sz="4400" b="1" dirty="0" err="1" smtClean="0">
                  <a:solidFill>
                    <a:srgbClr val="0000CC"/>
                  </a:solidFill>
                </a:rPr>
                <a:t>сорОк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.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100 </a:t>
              </a:r>
              <a:r>
                <a:rPr lang="ru-RU" sz="4400" b="1" dirty="0" err="1" smtClean="0">
                  <a:solidFill>
                    <a:srgbClr val="0000CC"/>
                  </a:solidFill>
                </a:rPr>
                <a:t>сорОк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 + 100 </a:t>
              </a:r>
              <a:r>
                <a:rPr lang="ru-RU" sz="4400" b="1" dirty="0" err="1" smtClean="0">
                  <a:solidFill>
                    <a:srgbClr val="0000CC"/>
                  </a:solidFill>
                </a:rPr>
                <a:t>сорОк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= 200 </a:t>
              </a:r>
              <a:r>
                <a:rPr lang="ru-RU" sz="4400" b="1" dirty="0" err="1" smtClean="0">
                  <a:solidFill>
                    <a:srgbClr val="0000CC"/>
                  </a:solidFill>
                </a:rPr>
                <a:t>сорОк</a:t>
              </a:r>
              <a:endParaRPr lang="ru-RU" sz="4400" b="1" dirty="0" smtClean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43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0942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3.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Где же ударение?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Расставьте </a:t>
              </a:r>
              <a:r>
                <a:rPr lang="ru-RU" sz="3600" b="1" i="1" dirty="0">
                  <a:solidFill>
                    <a:srgbClr val="0000CC"/>
                  </a:solidFill>
                </a:rPr>
                <a:t>ударение в словах: </a:t>
              </a:r>
              <a:endParaRPr lang="ru-RU" sz="3600" b="1" i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щавель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процент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досуг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документ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фарфор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7879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65915" y="564104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err="1" smtClean="0">
                  <a:solidFill>
                    <a:srgbClr val="0000CC"/>
                  </a:solidFill>
                </a:rPr>
                <a:t>щавЕль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 </a:t>
              </a: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err="1" smtClean="0">
                  <a:solidFill>
                    <a:srgbClr val="0000CC"/>
                  </a:solidFill>
                </a:rPr>
                <a:t>процЕнт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 </a:t>
              </a: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err="1" smtClean="0">
                  <a:solidFill>
                    <a:srgbClr val="0000CC"/>
                  </a:solidFill>
                </a:rPr>
                <a:t>досУг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 </a:t>
              </a: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err="1" smtClean="0">
                  <a:solidFill>
                    <a:srgbClr val="0000CC"/>
                  </a:solidFill>
                </a:rPr>
                <a:t>докумЕнт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 </a:t>
              </a: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err="1" smtClean="0">
                  <a:solidFill>
                    <a:srgbClr val="0000CC"/>
                  </a:solidFill>
                </a:rPr>
                <a:t>фарфОр</a:t>
              </a: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endParaRPr lang="ru-RU" sz="3200" b="1" dirty="0" smtClean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88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0942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4.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Ой, ошибка!</a:t>
              </a:r>
            </a:p>
            <a:p>
              <a:r>
                <a:rPr lang="ru-RU" sz="3200" b="1" i="1" dirty="0" smtClean="0">
                  <a:solidFill>
                    <a:srgbClr val="0000CC"/>
                  </a:solidFill>
                </a:rPr>
                <a:t>Найдите </a:t>
              </a:r>
              <a:r>
                <a:rPr lang="ru-RU" sz="3200" b="1" i="1" dirty="0">
                  <a:solidFill>
                    <a:srgbClr val="0000CC"/>
                  </a:solidFill>
                </a:rPr>
                <a:t>слово, в котором верно выделена буква, обозначающая ударный гласный звук</a:t>
              </a:r>
            </a:p>
            <a:p>
              <a:pPr algn="ctr"/>
              <a:r>
                <a:rPr lang="ru-RU" sz="4400" b="1" dirty="0" err="1">
                  <a:solidFill>
                    <a:srgbClr val="0000CC"/>
                  </a:solidFill>
                </a:rPr>
                <a:t>бегАя</a:t>
              </a: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err="1">
                  <a:solidFill>
                    <a:srgbClr val="0000CC"/>
                  </a:solidFill>
                </a:rPr>
                <a:t>средствА</a:t>
              </a: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err="1">
                  <a:solidFill>
                    <a:srgbClr val="0000CC"/>
                  </a:solidFill>
                </a:rPr>
                <a:t>принялА</a:t>
              </a: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err="1">
                  <a:solidFill>
                    <a:srgbClr val="0000CC"/>
                  </a:solidFill>
                </a:rPr>
                <a:t>килОметр</a:t>
              </a:r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055848" y="4674479"/>
            <a:ext cx="468283" cy="338298"/>
            <a:chOff x="-7477828" y="2162777"/>
            <a:chExt cx="551444" cy="46689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77828" y="2162777"/>
              <a:ext cx="551444" cy="466889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77828" y="2162779"/>
              <a:ext cx="551444" cy="46688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77828" y="2173691"/>
              <a:ext cx="538553" cy="455976"/>
            </a:xfrm>
            <a:prstGeom prst="rect">
              <a:avLst/>
            </a:prstGeom>
          </p:spPr>
        </p:pic>
      </p:grpSp>
      <p:sp>
        <p:nvSpPr>
          <p:cNvPr id="5" name="Скругленный прямоугольник 4"/>
          <p:cNvSpPr/>
          <p:nvPr/>
        </p:nvSpPr>
        <p:spPr>
          <a:xfrm>
            <a:off x="6157132" y="5407873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12" name="Умножение 11">
            <a:hlinkClick r:id="rId3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77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0939"/>
            <a:ext cx="7402192" cy="5654842"/>
            <a:chOff x="3666397" y="830838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u="sng" dirty="0">
                  <a:solidFill>
                    <a:srgbClr val="002060"/>
                  </a:solidFill>
                </a:rPr>
                <a:t>5</a:t>
              </a:r>
              <a:r>
                <a:rPr lang="ru-RU" sz="4400" b="1" u="sng" dirty="0" smtClean="0">
                  <a:solidFill>
                    <a:srgbClr val="002060"/>
                  </a:solidFill>
                </a:rPr>
                <a:t>. Мы такие!</a:t>
              </a: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В чём особенности ударения в русском языке? </a:t>
              </a:r>
            </a:p>
            <a:p>
              <a:pPr algn="ctr"/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66397" y="830838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7879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27815" y="580939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Русское ударение </a:t>
              </a:r>
            </a:p>
            <a:p>
              <a:r>
                <a:rPr lang="ru-RU" sz="3600" b="1" u="sng" dirty="0" smtClean="0">
                  <a:solidFill>
                    <a:srgbClr val="0000CC"/>
                  </a:solidFill>
                </a:rPr>
                <a:t>1. разноместное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(может падать на любой слог), </a:t>
              </a:r>
            </a:p>
            <a:p>
              <a:r>
                <a:rPr lang="ru-RU" sz="3600" b="1" u="sng" dirty="0" smtClean="0">
                  <a:solidFill>
                    <a:srgbClr val="0000CC"/>
                  </a:solidFill>
                </a:rPr>
                <a:t>2. подвижное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(может перемещаться при изменении форм слова: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головА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–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гОловы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,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пришЁл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–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пришлА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), </a:t>
              </a:r>
            </a:p>
            <a:p>
              <a:r>
                <a:rPr lang="ru-RU" sz="3600" b="1" u="sng" dirty="0" smtClean="0">
                  <a:solidFill>
                    <a:srgbClr val="0000CC"/>
                  </a:solidFill>
                </a:rPr>
                <a:t>3. смыслоразличительное 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(Атлас –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мукА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). 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97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9158" y="144378"/>
            <a:ext cx="5654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Река Слогов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77" y="144379"/>
            <a:ext cx="3872753" cy="268941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5" name="Группа 4"/>
          <p:cNvGrpSpPr/>
          <p:nvPr/>
        </p:nvGrpSpPr>
        <p:grpSpPr>
          <a:xfrm>
            <a:off x="4484992" y="952758"/>
            <a:ext cx="4378590" cy="859522"/>
            <a:chOff x="3678741" y="882315"/>
            <a:chExt cx="4796590" cy="5093368"/>
          </a:xfrm>
        </p:grpSpPr>
        <p:sp>
          <p:nvSpPr>
            <p:cNvPr id="6" name="Прямоугольник 5">
              <a:hlinkClick r:id="rId3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7" name="Рамка 6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734301" y="2153425"/>
            <a:ext cx="4378590" cy="859522"/>
            <a:chOff x="3678741" y="882315"/>
            <a:chExt cx="4796590" cy="5093368"/>
          </a:xfrm>
        </p:grpSpPr>
        <p:sp>
          <p:nvSpPr>
            <p:cNvPr id="9" name="Прямоугольник 8">
              <a:hlinkClick r:id="rId4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334677" y="4417875"/>
            <a:ext cx="4378590" cy="859522"/>
            <a:chOff x="3678741" y="882315"/>
            <a:chExt cx="4796590" cy="5093368"/>
          </a:xfrm>
        </p:grpSpPr>
        <p:sp>
          <p:nvSpPr>
            <p:cNvPr id="12" name="Прямоугольник 11">
              <a:hlinkClick r:id="rId5" action="ppaction://hlinksldjump"/>
            </p:cNvPr>
            <p:cNvSpPr/>
            <p:nvPr/>
          </p:nvSpPr>
          <p:spPr>
            <a:xfrm>
              <a:off x="3819586" y="1169071"/>
              <a:ext cx="4499619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4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3" name="Рамка 12">
              <a:hlinkClick r:id="rId5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576321" y="5515413"/>
            <a:ext cx="4378590" cy="859522"/>
            <a:chOff x="3678741" y="882315"/>
            <a:chExt cx="4796590" cy="5093368"/>
          </a:xfrm>
        </p:grpSpPr>
        <p:sp>
          <p:nvSpPr>
            <p:cNvPr id="15" name="Прямоугольник 14">
              <a:hlinkClick r:id="rId6" action="ppaction://hlinksldjump"/>
            </p:cNvPr>
            <p:cNvSpPr/>
            <p:nvPr/>
          </p:nvSpPr>
          <p:spPr>
            <a:xfrm>
              <a:off x="3847760" y="1169071"/>
              <a:ext cx="4471445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5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6" name="Рамка 15">
              <a:hlinkClick r:id="rId6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029617" y="3320337"/>
            <a:ext cx="4378590" cy="859522"/>
            <a:chOff x="3678741" y="882315"/>
            <a:chExt cx="4796590" cy="5093368"/>
          </a:xfrm>
        </p:grpSpPr>
        <p:sp>
          <p:nvSpPr>
            <p:cNvPr id="18" name="Прямоугольник 17">
              <a:hlinkClick r:id="rId7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9" name="Рамка 18">
              <a:hlinkClick r:id="rId7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20" name="Управляющая кнопка: домой 19">
            <a:hlinkClick r:id="rId8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83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13044" y="580942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00CC"/>
                  </a:solidFill>
                </a:rPr>
                <a:t>1. Интересные </a:t>
              </a:r>
              <a:r>
                <a:rPr lang="ru-RU" sz="4000" b="1" u="sng" dirty="0" smtClean="0">
                  <a:solidFill>
                    <a:srgbClr val="0000CC"/>
                  </a:solidFill>
                </a:rPr>
                <a:t>слова!</a:t>
              </a:r>
              <a:endParaRPr lang="ru-RU" sz="4000" b="1" u="sng" dirty="0">
                <a:solidFill>
                  <a:srgbClr val="0000CC"/>
                </a:solidFill>
              </a:endParaRPr>
            </a:p>
            <a:p>
              <a:r>
                <a:rPr lang="ru-RU" sz="3600" b="1" i="1" dirty="0">
                  <a:solidFill>
                    <a:srgbClr val="0000CC"/>
                  </a:solidFill>
                </a:rPr>
                <a:t>Даны два слова </a:t>
              </a:r>
              <a:r>
                <a:rPr lang="ru-RU" sz="3600" b="1" i="1" dirty="0">
                  <a:solidFill>
                    <a:srgbClr val="FF0000"/>
                  </a:solidFill>
                </a:rPr>
                <a:t>«рука» и «кора» </a:t>
              </a:r>
              <a:r>
                <a:rPr lang="ru-RU" sz="3600" b="1" i="1" dirty="0">
                  <a:solidFill>
                    <a:srgbClr val="0000CC"/>
                  </a:solidFill>
                </a:rPr>
                <a:t>и 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девять </a:t>
              </a:r>
              <a:r>
                <a:rPr lang="ru-RU" sz="3600" b="1" i="1" dirty="0">
                  <a:solidFill>
                    <a:srgbClr val="0000CC"/>
                  </a:solidFill>
                </a:rPr>
                <a:t>слогов: </a:t>
              </a:r>
              <a:r>
                <a:rPr lang="ru-RU" sz="3600" b="1" i="1" dirty="0" err="1" smtClean="0">
                  <a:solidFill>
                    <a:srgbClr val="00B050"/>
                  </a:solidFill>
                </a:rPr>
                <a:t>бу</a:t>
              </a:r>
              <a:r>
                <a:rPr lang="ru-RU" sz="3600" b="1" i="1" dirty="0" smtClean="0">
                  <a:solidFill>
                    <a:srgbClr val="00B050"/>
                  </a:solidFill>
                </a:rPr>
                <a:t>-</a:t>
              </a:r>
              <a:r>
                <a:rPr lang="ru-RU" sz="3600" b="1" i="1" dirty="0">
                  <a:solidFill>
                    <a:srgbClr val="00B050"/>
                  </a:solidFill>
                </a:rPr>
                <a:t>, </a:t>
              </a:r>
              <a:r>
                <a:rPr lang="ru-RU" sz="3600" b="1" i="1" dirty="0" err="1">
                  <a:solidFill>
                    <a:srgbClr val="00B050"/>
                  </a:solidFill>
                </a:rPr>
                <a:t>чон</a:t>
              </a:r>
              <a:r>
                <a:rPr lang="ru-RU" sz="3600" b="1" i="1" dirty="0">
                  <a:solidFill>
                    <a:srgbClr val="00B050"/>
                  </a:solidFill>
                </a:rPr>
                <a:t>-, </a:t>
              </a:r>
              <a:r>
                <a:rPr lang="ru-RU" sz="3600" b="1" i="1" dirty="0" err="1">
                  <a:solidFill>
                    <a:srgbClr val="00B050"/>
                  </a:solidFill>
                </a:rPr>
                <a:t>жу</a:t>
              </a:r>
              <a:r>
                <a:rPr lang="ru-RU" sz="3600" b="1" i="1" dirty="0">
                  <a:solidFill>
                    <a:srgbClr val="00B050"/>
                  </a:solidFill>
                </a:rPr>
                <a:t> -, ну-, баш-, </a:t>
              </a:r>
              <a:r>
                <a:rPr lang="ru-RU" sz="3600" b="1" i="1" dirty="0" smtClean="0">
                  <a:solidFill>
                    <a:srgbClr val="00B050"/>
                  </a:solidFill>
                </a:rPr>
                <a:t>сал-</a:t>
              </a:r>
              <a:r>
                <a:rPr lang="ru-RU" sz="3600" b="1" i="1" dirty="0">
                  <a:solidFill>
                    <a:srgbClr val="00B050"/>
                  </a:solidFill>
                </a:rPr>
                <a:t>, лет-, </a:t>
              </a:r>
              <a:r>
                <a:rPr lang="ru-RU" sz="3600" b="1" i="1" dirty="0" err="1">
                  <a:solidFill>
                    <a:srgbClr val="00B050"/>
                  </a:solidFill>
                </a:rPr>
                <a:t>нто</a:t>
              </a:r>
              <a:r>
                <a:rPr lang="ru-RU" sz="3600" b="1" i="1" dirty="0">
                  <a:solidFill>
                    <a:srgbClr val="00B050"/>
                  </a:solidFill>
                </a:rPr>
                <a:t>-, </a:t>
              </a:r>
              <a:r>
                <a:rPr lang="ru-RU" sz="3600" b="1" i="1" dirty="0" err="1" smtClean="0">
                  <a:solidFill>
                    <a:srgbClr val="00B050"/>
                  </a:solidFill>
                </a:rPr>
                <a:t>тя</a:t>
              </a:r>
              <a:r>
                <a:rPr lang="ru-RU" sz="3600" b="1" i="1" dirty="0" smtClean="0">
                  <a:solidFill>
                    <a:srgbClr val="00B050"/>
                  </a:solidFill>
                </a:rPr>
                <a:t>.</a:t>
              </a:r>
            </a:p>
            <a:p>
              <a:endParaRPr lang="ru-RU" sz="1600" b="1" i="1" dirty="0">
                <a:solidFill>
                  <a:srgbClr val="00B050"/>
                </a:solidFill>
              </a:endParaRPr>
            </a:p>
            <a:p>
              <a:pPr algn="ctr"/>
              <a:r>
                <a:rPr lang="ru-RU" sz="4000" b="1" dirty="0">
                  <a:solidFill>
                    <a:srgbClr val="0000CC"/>
                  </a:solidFill>
                </a:rPr>
                <a:t>Какие получатся слова, если вставить эти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слоги в середину данных слов? </a:t>
              </a: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1" name="Умножение 10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67814" y="5392201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99506" y="580942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Рука – ручонка</a:t>
              </a:r>
              <a:r>
                <a:rPr lang="ru-RU" sz="4400" b="1" dirty="0">
                  <a:solidFill>
                    <a:srgbClr val="0000CC"/>
                  </a:solidFill>
                </a:rPr>
                <a:t>, рубашка, русалка,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рулетка.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Кора – </a:t>
              </a:r>
              <a:r>
                <a:rPr lang="ru-RU" sz="4400" b="1" dirty="0">
                  <a:solidFill>
                    <a:srgbClr val="0000CC"/>
                  </a:solidFill>
                </a:rPr>
                <a:t>кобура, кожура, конура, контора,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котяра.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845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0112" y="580942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u="sng" dirty="0">
                  <a:solidFill>
                    <a:srgbClr val="002060"/>
                  </a:solidFill>
                </a:rPr>
                <a:t>2. Музыкальные </a:t>
              </a:r>
              <a:r>
                <a:rPr lang="ru-RU" sz="4400" b="1" u="sng" dirty="0" smtClean="0">
                  <a:solidFill>
                    <a:srgbClr val="002060"/>
                  </a:solidFill>
                </a:rPr>
                <a:t>слова!</a:t>
              </a:r>
            </a:p>
            <a:p>
              <a:pPr algn="ctr"/>
              <a:endParaRPr lang="ru-RU" sz="4400" b="1" u="sng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i="1" dirty="0">
                  <a:solidFill>
                    <a:srgbClr val="0000CC"/>
                  </a:solidFill>
                </a:rPr>
                <a:t>Придумайте </a:t>
              </a:r>
              <a:r>
                <a:rPr lang="ru-RU" sz="4400" b="1" i="1" dirty="0" smtClean="0">
                  <a:solidFill>
                    <a:srgbClr val="0000CC"/>
                  </a:solidFill>
                </a:rPr>
                <a:t>по 5 существительных </a:t>
              </a:r>
              <a:r>
                <a:rPr lang="ru-RU" sz="4400" b="1" i="1" dirty="0">
                  <a:solidFill>
                    <a:srgbClr val="0000CC"/>
                  </a:solidFill>
                </a:rPr>
                <a:t>с </a:t>
              </a:r>
              <a:r>
                <a:rPr lang="ru-RU" sz="4400" b="1" i="1" dirty="0" smtClean="0">
                  <a:solidFill>
                    <a:srgbClr val="0000CC"/>
                  </a:solidFill>
                </a:rPr>
                <a:t>«нотами» </a:t>
              </a:r>
              <a:r>
                <a:rPr lang="ru-RU" sz="4400" b="1" i="1" dirty="0">
                  <a:solidFill>
                    <a:srgbClr val="0000CC"/>
                  </a:solidFill>
                </a:rPr>
                <a:t>ЛЯ и </a:t>
              </a:r>
              <a:r>
                <a:rPr lang="ru-RU" sz="4400" b="1" i="1" dirty="0" smtClean="0">
                  <a:solidFill>
                    <a:srgbClr val="0000CC"/>
                  </a:solidFill>
                </a:rPr>
                <a:t>МИ. </a:t>
              </a:r>
            </a:p>
            <a:p>
              <a:pPr algn="ctr"/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85832" y="5392201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219" y="4492525"/>
            <a:ext cx="1484538" cy="147902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734309" y="604916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2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Лягушка, </a:t>
              </a:r>
              <a:r>
                <a:rPr lang="ru-RU" sz="4000" b="1" dirty="0">
                  <a:solidFill>
                    <a:srgbClr val="0000CC"/>
                  </a:solidFill>
                </a:rPr>
                <a:t>лямка, лялька, лясы, клякса, доля,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пуля</a:t>
              </a:r>
              <a:r>
                <a:rPr lang="ru-RU" sz="4000" b="1" dirty="0">
                  <a:solidFill>
                    <a:srgbClr val="0000CC"/>
                  </a:solidFill>
                </a:rPr>
                <a:t>,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миля;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миля</a:t>
              </a:r>
              <a:r>
                <a:rPr lang="ru-RU" sz="4000" b="1" dirty="0">
                  <a:solidFill>
                    <a:srgbClr val="0000CC"/>
                  </a:solidFill>
                </a:rPr>
                <a:t>, милорд, мир, миг, миф, мина, минута,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миллион.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(могут быть и другие варианты)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08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2376" y="569086"/>
            <a:ext cx="7402192" cy="5654842"/>
            <a:chOff x="3669968" y="803002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3.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Деление на слоги!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Разделите </a:t>
              </a:r>
              <a:r>
                <a:rPr lang="ru-RU" sz="3600" b="1" i="1" dirty="0">
                  <a:solidFill>
                    <a:srgbClr val="0000CC"/>
                  </a:solidFill>
                </a:rPr>
                <a:t>слова, где это возможно, на слоги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.</a:t>
              </a:r>
            </a:p>
            <a:p>
              <a:endParaRPr lang="ru-RU" sz="1600" b="1" i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>
                  <a:solidFill>
                    <a:srgbClr val="0000CC"/>
                  </a:solidFill>
                </a:rPr>
                <a:t>БРАТ, ОТЕЦ, ПИСЬМО, </a:t>
              </a:r>
              <a:endParaRPr lang="ru-RU" sz="40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ДОЖДЬ</a:t>
              </a:r>
              <a:r>
                <a:rPr lang="ru-RU" sz="4000" b="1" dirty="0">
                  <a:solidFill>
                    <a:srgbClr val="0000CC"/>
                  </a:solidFill>
                </a:rPr>
                <a:t>, МОЛНИЯ, ПОГОДА, ГОД, НАРЯД, ПОРТРЕТ,</a:t>
              </a:r>
            </a:p>
            <a:p>
              <a:pPr algn="ctr"/>
              <a:r>
                <a:rPr lang="ru-RU" sz="4000" b="1" dirty="0">
                  <a:solidFill>
                    <a:srgbClr val="0000CC"/>
                  </a:solidFill>
                </a:rPr>
                <a:t>ПОСТОВОЙ,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КУСТИСТЫЙ</a:t>
              </a: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69968" y="803002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69046" y="5369861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38837" y="569086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>
                  <a:solidFill>
                    <a:srgbClr val="0000CC"/>
                  </a:solidFill>
                </a:rPr>
                <a:t>БРАТ,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О-ТЕЦ</a:t>
              </a:r>
              <a:r>
                <a:rPr lang="ru-RU" sz="4400" b="1" dirty="0">
                  <a:solidFill>
                    <a:srgbClr val="0000CC"/>
                  </a:solidFill>
                </a:rPr>
                <a:t>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ПИСЬ-МО</a:t>
              </a:r>
              <a:r>
                <a:rPr lang="ru-RU" sz="4400" b="1" dirty="0">
                  <a:solidFill>
                    <a:srgbClr val="0000CC"/>
                  </a:solidFill>
                </a:rPr>
                <a:t>, </a:t>
              </a:r>
            </a:p>
            <a:p>
              <a:pPr algn="ctr"/>
              <a:r>
                <a:rPr lang="ru-RU" sz="4400" b="1" dirty="0">
                  <a:solidFill>
                    <a:srgbClr val="0000CC"/>
                  </a:solidFill>
                </a:rPr>
                <a:t>ДОЖДЬ,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МОЛ-НИ-Я</a:t>
              </a:r>
              <a:r>
                <a:rPr lang="ru-RU" sz="4400" b="1" dirty="0">
                  <a:solidFill>
                    <a:srgbClr val="0000CC"/>
                  </a:solidFill>
                </a:rPr>
                <a:t>, </a:t>
              </a:r>
              <a:endParaRPr lang="ru-RU" sz="44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ПО-ГО-ДА</a:t>
              </a:r>
              <a:r>
                <a:rPr lang="ru-RU" sz="4400" b="1" dirty="0">
                  <a:solidFill>
                    <a:srgbClr val="0000CC"/>
                  </a:solidFill>
                </a:rPr>
                <a:t>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ГОД</a:t>
              </a:r>
              <a:r>
                <a:rPr lang="ru-RU" sz="4400" b="1" dirty="0">
                  <a:solidFill>
                    <a:srgbClr val="0000CC"/>
                  </a:solidFill>
                </a:rPr>
                <a:t>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НА-РЯД</a:t>
              </a:r>
              <a:r>
                <a:rPr lang="ru-RU" sz="4400" b="1" dirty="0">
                  <a:solidFill>
                    <a:srgbClr val="0000CC"/>
                  </a:solidFill>
                </a:rPr>
                <a:t>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ПОРТ-РЕТ, ПОС-ТО-ВОЙ</a:t>
              </a:r>
              <a:r>
                <a:rPr lang="ru-RU" sz="4400" b="1" dirty="0">
                  <a:solidFill>
                    <a:srgbClr val="0000CC"/>
                  </a:solidFill>
                </a:rPr>
                <a:t>, </a:t>
              </a:r>
              <a:endParaRPr lang="ru-RU" sz="44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КУС-ТИС-ТЫЙ</a:t>
              </a:r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3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129" y="100614"/>
            <a:ext cx="5607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Море Гласных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53" y="288758"/>
            <a:ext cx="3805518" cy="252167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6" name="Группа 5"/>
          <p:cNvGrpSpPr/>
          <p:nvPr/>
        </p:nvGrpSpPr>
        <p:grpSpPr>
          <a:xfrm>
            <a:off x="4484992" y="952758"/>
            <a:ext cx="4378590" cy="859522"/>
            <a:chOff x="3678741" y="882315"/>
            <a:chExt cx="4796590" cy="5093368"/>
          </a:xfrm>
        </p:grpSpPr>
        <p:sp>
          <p:nvSpPr>
            <p:cNvPr id="7" name="Прямоугольник 6">
              <a:hlinkClick r:id="rId4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8" name="Рамка 7">
              <a:hlinkClick r:id="rId4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734301" y="2153425"/>
            <a:ext cx="4378590" cy="859522"/>
            <a:chOff x="3678741" y="882315"/>
            <a:chExt cx="4796590" cy="5093368"/>
          </a:xfrm>
        </p:grpSpPr>
        <p:sp>
          <p:nvSpPr>
            <p:cNvPr id="10" name="Прямоугольник 9">
              <a:hlinkClick r:id="rId5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1" name="Рамка 10">
              <a:hlinkClick r:id="rId5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334677" y="4417875"/>
            <a:ext cx="4378590" cy="859522"/>
            <a:chOff x="3678741" y="882315"/>
            <a:chExt cx="4796590" cy="5093368"/>
          </a:xfrm>
        </p:grpSpPr>
        <p:sp>
          <p:nvSpPr>
            <p:cNvPr id="13" name="Прямоугольник 12">
              <a:hlinkClick r:id="rId6" action="ppaction://hlinksldjump"/>
            </p:cNvPr>
            <p:cNvSpPr/>
            <p:nvPr/>
          </p:nvSpPr>
          <p:spPr>
            <a:xfrm>
              <a:off x="3819586" y="1169071"/>
              <a:ext cx="4499619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4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4" name="Рамка 13">
              <a:hlinkClick r:id="rId6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576321" y="5515413"/>
            <a:ext cx="4378590" cy="859522"/>
            <a:chOff x="3678741" y="882315"/>
            <a:chExt cx="4796590" cy="5093368"/>
          </a:xfrm>
        </p:grpSpPr>
        <p:sp>
          <p:nvSpPr>
            <p:cNvPr id="16" name="Прямоугольник 15">
              <a:hlinkClick r:id="rId7" action="ppaction://hlinksldjump"/>
            </p:cNvPr>
            <p:cNvSpPr/>
            <p:nvPr/>
          </p:nvSpPr>
          <p:spPr>
            <a:xfrm>
              <a:off x="3847760" y="1169071"/>
              <a:ext cx="4471445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5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7" name="Рамка 16">
              <a:hlinkClick r:id="rId7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029617" y="3320337"/>
            <a:ext cx="4378590" cy="859522"/>
            <a:chOff x="3678741" y="882315"/>
            <a:chExt cx="4796590" cy="5093368"/>
          </a:xfrm>
        </p:grpSpPr>
        <p:sp>
          <p:nvSpPr>
            <p:cNvPr id="19" name="Прямоугольник 18">
              <a:hlinkClick r:id="rId8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20" name="Рамка 19">
              <a:hlinkClick r:id="rId8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523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0942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4.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Верно ли «деление»?</a:t>
              </a:r>
            </a:p>
            <a:p>
              <a:r>
                <a:rPr lang="ru-RU" sz="3200" b="1" i="1" dirty="0" smtClean="0">
                  <a:solidFill>
                    <a:srgbClr val="0000CC"/>
                  </a:solidFill>
                </a:rPr>
                <a:t>Найдите деление слов на слоги. </a:t>
              </a:r>
              <a:r>
                <a:rPr lang="ru-RU" sz="3200" b="1" i="1" dirty="0">
                  <a:solidFill>
                    <a:srgbClr val="0000CC"/>
                  </a:solidFill>
                </a:rPr>
                <a:t>Можно ли считать другой разбор правильным и почему</a:t>
              </a:r>
              <a:r>
                <a:rPr lang="ru-RU" sz="3200" b="1" i="1" dirty="0" smtClean="0">
                  <a:solidFill>
                    <a:srgbClr val="0000CC"/>
                  </a:solidFill>
                </a:rPr>
                <a:t>?</a:t>
              </a: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  <a:p>
              <a:pPr algn="ctr"/>
              <a:endParaRPr lang="ru-RU" sz="32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3200" b="1" dirty="0" smtClean="0">
                  <a:solidFill>
                    <a:srgbClr val="0000CC"/>
                  </a:solidFill>
                </a:rPr>
                <a:t> </a:t>
              </a: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85801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757930"/>
              </p:ext>
            </p:extLst>
          </p:nvPr>
        </p:nvGraphicFramePr>
        <p:xfrm>
          <a:off x="1479898" y="3025779"/>
          <a:ext cx="4743450" cy="29352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371176"/>
                <a:gridCol w="2372274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  <a:t>До-</a:t>
                      </a:r>
                      <a:r>
                        <a:rPr lang="ru-RU" sz="3600" b="1" dirty="0" err="1">
                          <a:solidFill>
                            <a:srgbClr val="0000CC"/>
                          </a:solidFill>
                          <a:effectLst/>
                        </a:rPr>
                        <a:t>мик</a:t>
                      </a: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  <a:t/>
                      </a:r>
                      <a:b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</a:b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  <a:t>Ля-</a:t>
                      </a:r>
                      <a:r>
                        <a:rPr lang="ru-RU" sz="3600" b="1" dirty="0" err="1">
                          <a:solidFill>
                            <a:srgbClr val="0000CC"/>
                          </a:solidFill>
                          <a:effectLst/>
                        </a:rPr>
                        <a:t>гуш</a:t>
                      </a: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  <a:t>-ка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  <a:t>Ко-со-гор</a:t>
                      </a:r>
                      <a:b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</a:b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  <a:t>У-</a:t>
                      </a:r>
                      <a:r>
                        <a:rPr lang="ru-RU" sz="3600" b="1" dirty="0" err="1">
                          <a:solidFill>
                            <a:srgbClr val="0000CC"/>
                          </a:solidFill>
                          <a:effectLst/>
                        </a:rPr>
                        <a:t>лыб</a:t>
                      </a: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  <a:t>-ка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err="1">
                          <a:solidFill>
                            <a:srgbClr val="0000CC"/>
                          </a:solidFill>
                          <a:effectLst/>
                        </a:rPr>
                        <a:t>Пы-ле-сос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  <a:t>Дом-</a:t>
                      </a:r>
                      <a:r>
                        <a:rPr lang="ru-RU" sz="3600" b="1" dirty="0" err="1">
                          <a:solidFill>
                            <a:srgbClr val="0000CC"/>
                          </a:solidFill>
                          <a:effectLst/>
                        </a:rPr>
                        <a:t>ик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err="1">
                          <a:solidFill>
                            <a:srgbClr val="0000CC"/>
                          </a:solidFill>
                          <a:effectLst/>
                        </a:rPr>
                        <a:t>Лягуш</a:t>
                      </a: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  <a:t>-к-а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  <a:t>Кос-о-гор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  <a:t>Улыб-к-а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CC"/>
                          </a:solidFill>
                          <a:effectLst/>
                        </a:rPr>
                        <a:t>Пыл-е-</a:t>
                      </a:r>
                      <a:r>
                        <a:rPr lang="ru-RU" sz="3600" b="1" dirty="0" err="1">
                          <a:solidFill>
                            <a:srgbClr val="0000CC"/>
                          </a:solidFill>
                          <a:effectLst/>
                        </a:rPr>
                        <a:t>сос</a:t>
                      </a:r>
                      <a:endParaRPr lang="ru-RU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727815" y="550036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В левом столбике слоговое деление, в правом – морфемное. Оба деления правильные.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7" name="Умножение 16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65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5220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u="sng" dirty="0">
                  <a:solidFill>
                    <a:srgbClr val="002060"/>
                  </a:solidFill>
                </a:rPr>
                <a:t>5. Ходом шахматного </a:t>
              </a:r>
              <a:r>
                <a:rPr lang="ru-RU" sz="3600" b="1" u="sng" dirty="0" smtClean="0">
                  <a:solidFill>
                    <a:srgbClr val="002060"/>
                  </a:solidFill>
                </a:rPr>
                <a:t>коня!</a:t>
              </a:r>
              <a:endParaRPr lang="ru-RU" sz="3600" b="1" u="sng" dirty="0">
                <a:solidFill>
                  <a:srgbClr val="002060"/>
                </a:solidFill>
              </a:endParaRPr>
            </a:p>
            <a:p>
              <a:r>
                <a:rPr lang="ru-RU" sz="3200" b="1" i="1" dirty="0">
                  <a:solidFill>
                    <a:srgbClr val="0000CC"/>
                  </a:solidFill>
                </a:rPr>
                <a:t>Начиная с одной клетки, прочтите ходом шахматного коня русскую пословицу</a:t>
              </a:r>
              <a:r>
                <a:rPr lang="ru-RU" sz="3200" b="1" i="1" dirty="0" smtClean="0">
                  <a:solidFill>
                    <a:srgbClr val="0000CC"/>
                  </a:solidFill>
                </a:rPr>
                <a:t>.</a:t>
              </a: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  <a:p>
              <a:pPr algn="ctr"/>
              <a:endParaRPr lang="ru-RU" sz="32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  <a:p>
              <a:pPr algn="ctr"/>
              <a:endParaRPr lang="ru-RU" sz="32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704020"/>
              </p:ext>
            </p:extLst>
          </p:nvPr>
        </p:nvGraphicFramePr>
        <p:xfrm>
          <a:off x="1343033" y="3018185"/>
          <a:ext cx="5019667" cy="2420089"/>
        </p:xfrm>
        <a:graphic>
          <a:graphicData uri="http://schemas.openxmlformats.org/drawingml/2006/table">
            <a:tbl>
              <a:tblPr firstRow="1" firstCol="1" bandRow="1"/>
              <a:tblGrid>
                <a:gridCol w="1068856"/>
                <a:gridCol w="929256"/>
                <a:gridCol w="986441"/>
                <a:gridCol w="1110903"/>
                <a:gridCol w="924211"/>
              </a:tblGrid>
              <a:tr h="5927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пить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рас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се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глу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7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свой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де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при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те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7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ум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ку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пой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бе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17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быть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ной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рять</a:t>
                      </a:r>
                      <a:r>
                        <a:rPr lang="ru-RU" sz="3200" b="1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ма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Умножение 16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63535" y="5399117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33327" y="550036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>
                  <a:solidFill>
                    <a:srgbClr val="0000CC"/>
                  </a:solidFill>
                </a:rPr>
                <a:t>В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умной беседе </a:t>
              </a:r>
              <a:r>
                <a:rPr lang="ru-RU" sz="4400" b="1" dirty="0">
                  <a:solidFill>
                    <a:srgbClr val="0000CC"/>
                  </a:solidFill>
                </a:rPr>
                <a:t>быть –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ума прикупить</a:t>
              </a:r>
              <a:r>
                <a:rPr lang="ru-RU" sz="4400" b="1" dirty="0">
                  <a:solidFill>
                    <a:srgbClr val="0000CC"/>
                  </a:solidFill>
                </a:rPr>
                <a:t>, в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глупой </a:t>
              </a:r>
              <a:r>
                <a:rPr lang="ru-RU" sz="4400" b="1" dirty="0">
                  <a:solidFill>
                    <a:srgbClr val="0000CC"/>
                  </a:solidFill>
                </a:rPr>
                <a:t>– и свой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растерять.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136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3470" y="146737"/>
            <a:ext cx="55805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Лес </a:t>
            </a:r>
            <a:r>
              <a:rPr lang="ru-RU" sz="4000" b="1" dirty="0">
                <a:solidFill>
                  <a:schemeClr val="bg1"/>
                </a:solidFill>
              </a:rPr>
              <a:t>Н</a:t>
            </a:r>
            <a:r>
              <a:rPr lang="ru-RU" sz="4000" b="1" dirty="0" smtClean="0">
                <a:solidFill>
                  <a:schemeClr val="bg1"/>
                </a:solidFill>
              </a:rPr>
              <a:t>епроизносимых согласных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918" y="146737"/>
            <a:ext cx="3859306" cy="270285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5" name="Группа 4"/>
          <p:cNvGrpSpPr/>
          <p:nvPr/>
        </p:nvGrpSpPr>
        <p:grpSpPr>
          <a:xfrm>
            <a:off x="4484992" y="1395809"/>
            <a:ext cx="4378590" cy="859522"/>
            <a:chOff x="3678741" y="882315"/>
            <a:chExt cx="4796590" cy="5093368"/>
          </a:xfrm>
        </p:grpSpPr>
        <p:sp>
          <p:nvSpPr>
            <p:cNvPr id="6" name="Прямоугольник 5">
              <a:hlinkClick r:id="rId3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7" name="Рамка 6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734301" y="2489742"/>
            <a:ext cx="4378590" cy="859522"/>
            <a:chOff x="3678741" y="882315"/>
            <a:chExt cx="4796590" cy="5093368"/>
          </a:xfrm>
        </p:grpSpPr>
        <p:sp>
          <p:nvSpPr>
            <p:cNvPr id="9" name="Прямоугольник 8">
              <a:hlinkClick r:id="rId4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>
              <a:hlinkClick r:id="rId4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346193" y="4632695"/>
            <a:ext cx="4378590" cy="859522"/>
            <a:chOff x="3678741" y="882315"/>
            <a:chExt cx="4796590" cy="5093368"/>
          </a:xfrm>
        </p:grpSpPr>
        <p:sp>
          <p:nvSpPr>
            <p:cNvPr id="12" name="Прямоугольник 11">
              <a:hlinkClick r:id="rId5" action="ppaction://hlinksldjump"/>
            </p:cNvPr>
            <p:cNvSpPr/>
            <p:nvPr/>
          </p:nvSpPr>
          <p:spPr>
            <a:xfrm>
              <a:off x="3819586" y="1169071"/>
              <a:ext cx="4499619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4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3" name="Рамка 12">
              <a:hlinkClick r:id="rId5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545006" y="5682281"/>
            <a:ext cx="4378590" cy="859522"/>
            <a:chOff x="3678741" y="882315"/>
            <a:chExt cx="4796590" cy="5093368"/>
          </a:xfrm>
        </p:grpSpPr>
        <p:sp>
          <p:nvSpPr>
            <p:cNvPr id="15" name="Прямоугольник 14">
              <a:hlinkClick r:id="rId6" action="ppaction://hlinksldjump"/>
            </p:cNvPr>
            <p:cNvSpPr/>
            <p:nvPr/>
          </p:nvSpPr>
          <p:spPr>
            <a:xfrm>
              <a:off x="3847760" y="1169071"/>
              <a:ext cx="4471445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5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6" name="Рамка 15">
              <a:hlinkClick r:id="rId6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029617" y="3575448"/>
            <a:ext cx="4378590" cy="859522"/>
            <a:chOff x="3678741" y="882315"/>
            <a:chExt cx="4796590" cy="5093368"/>
          </a:xfrm>
        </p:grpSpPr>
        <p:sp>
          <p:nvSpPr>
            <p:cNvPr id="18" name="Прямоугольник 17">
              <a:hlinkClick r:id="rId7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9" name="Рамка 18">
              <a:hlinkClick r:id="rId7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20" name="Управляющая кнопка: домой 19">
            <a:hlinkClick r:id="rId8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52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8192" y="585259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1. Незаметные буквы!</a:t>
              </a:r>
            </a:p>
            <a:p>
              <a:r>
                <a:rPr lang="ru-RU" sz="3200" b="1" i="1" dirty="0">
                  <a:solidFill>
                    <a:srgbClr val="0000CC"/>
                  </a:solidFill>
                </a:rPr>
                <a:t>Н</a:t>
              </a:r>
              <a:r>
                <a:rPr lang="ru-RU" sz="3200" b="1" i="1" dirty="0" smtClean="0">
                  <a:solidFill>
                    <a:srgbClr val="0000CC"/>
                  </a:solidFill>
                </a:rPr>
                <a:t>азовите </a:t>
              </a:r>
              <a:r>
                <a:rPr lang="ru-RU" sz="3200" b="1" i="1" dirty="0">
                  <a:solidFill>
                    <a:srgbClr val="0000CC"/>
                  </a:solidFill>
                </a:rPr>
                <a:t>слова </a:t>
              </a:r>
              <a:endParaRPr lang="ru-RU" sz="3200" b="1" i="1" dirty="0" smtClean="0">
                <a:solidFill>
                  <a:srgbClr val="0000CC"/>
                </a:solidFill>
              </a:endParaRPr>
            </a:p>
            <a:p>
              <a:r>
                <a:rPr lang="ru-RU" sz="3200" b="1" i="1" dirty="0" smtClean="0">
                  <a:solidFill>
                    <a:srgbClr val="0000CC"/>
                  </a:solidFill>
                </a:rPr>
                <a:t>с непроизносимыми согласными. </a:t>
              </a:r>
            </a:p>
            <a:p>
              <a:endParaRPr lang="ru-RU" b="1" dirty="0" smtClean="0">
                <a:solidFill>
                  <a:srgbClr val="0000CC"/>
                </a:solidFill>
              </a:endParaRPr>
            </a:p>
            <a:p>
              <a:endParaRPr lang="ru-RU" sz="3600" b="1" dirty="0">
                <a:solidFill>
                  <a:srgbClr val="0000CC"/>
                </a:solidFill>
              </a:endParaRPr>
            </a:p>
            <a:p>
              <a:endParaRPr lang="ru-RU" sz="3600" b="1" dirty="0" smtClean="0">
                <a:solidFill>
                  <a:srgbClr val="0000CC"/>
                </a:solidFill>
              </a:endParaRPr>
            </a:p>
            <a:p>
              <a:endParaRPr lang="ru-RU" sz="3600" b="1" dirty="0">
                <a:solidFill>
                  <a:srgbClr val="0000CC"/>
                </a:solidFill>
              </a:endParaRPr>
            </a:p>
            <a:p>
              <a:endParaRPr lang="ru-RU" sz="3600" b="1" dirty="0" smtClean="0">
                <a:solidFill>
                  <a:srgbClr val="0000CC"/>
                </a:solidFill>
              </a:endParaRPr>
            </a:p>
            <a:p>
              <a:endParaRPr lang="ru-RU" sz="3600" b="1" dirty="0">
                <a:solidFill>
                  <a:srgbClr val="0000CC"/>
                </a:solidFill>
              </a:endParaRPr>
            </a:p>
            <a:p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6161531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11" name="Умножение 10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673298"/>
              </p:ext>
            </p:extLst>
          </p:nvPr>
        </p:nvGraphicFramePr>
        <p:xfrm>
          <a:off x="1642474" y="2433418"/>
          <a:ext cx="5915110" cy="3017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57555"/>
                <a:gridCol w="2957555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0000CC"/>
                          </a:solidFill>
                        </a:rPr>
                        <a:t>ИНТЕРЕСНЫЙ</a:t>
                      </a:r>
                    </a:p>
                    <a:p>
                      <a:r>
                        <a:rPr lang="ru-RU" sz="3200" b="1" dirty="0" smtClean="0">
                          <a:solidFill>
                            <a:srgbClr val="0000CC"/>
                          </a:solidFill>
                        </a:rPr>
                        <a:t>МЕСТНЫЙ</a:t>
                      </a:r>
                    </a:p>
                    <a:p>
                      <a:r>
                        <a:rPr lang="ru-RU" sz="3200" b="1" dirty="0" smtClean="0">
                          <a:solidFill>
                            <a:srgbClr val="0000CC"/>
                          </a:solidFill>
                        </a:rPr>
                        <a:t>ЗВЁЗДНЫЙ</a:t>
                      </a:r>
                    </a:p>
                    <a:p>
                      <a:r>
                        <a:rPr lang="ru-RU" sz="3200" b="1" dirty="0" smtClean="0">
                          <a:solidFill>
                            <a:srgbClr val="0000CC"/>
                          </a:solidFill>
                        </a:rPr>
                        <a:t>ВКУСНЫЙ</a:t>
                      </a:r>
                    </a:p>
                    <a:p>
                      <a:r>
                        <a:rPr lang="ru-RU" sz="3200" b="1" dirty="0" smtClean="0">
                          <a:solidFill>
                            <a:srgbClr val="0000CC"/>
                          </a:solidFill>
                        </a:rPr>
                        <a:t>УЖАСНЫЙ</a:t>
                      </a:r>
                    </a:p>
                    <a:p>
                      <a:r>
                        <a:rPr lang="ru-RU" sz="3200" b="1" dirty="0" smtClean="0">
                          <a:solidFill>
                            <a:srgbClr val="0000CC"/>
                          </a:solidFill>
                        </a:rPr>
                        <a:t>ОПАСНЫЙ </a:t>
                      </a:r>
                      <a:endParaRPr lang="ru-RU" sz="3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0000CC"/>
                          </a:solidFill>
                        </a:rPr>
                        <a:t>ЯСНЫЙ</a:t>
                      </a:r>
                    </a:p>
                    <a:p>
                      <a:r>
                        <a:rPr lang="ru-RU" sz="3200" b="1" dirty="0" smtClean="0">
                          <a:solidFill>
                            <a:srgbClr val="0000CC"/>
                          </a:solidFill>
                        </a:rPr>
                        <a:t>СОЛНЦЕ</a:t>
                      </a:r>
                    </a:p>
                    <a:p>
                      <a:r>
                        <a:rPr lang="ru-RU" sz="3200" b="1" dirty="0" smtClean="0">
                          <a:solidFill>
                            <a:srgbClr val="0000CC"/>
                          </a:solidFill>
                        </a:rPr>
                        <a:t>СЕРДЦЕ</a:t>
                      </a:r>
                    </a:p>
                    <a:p>
                      <a:r>
                        <a:rPr lang="ru-RU" sz="3200" b="1" dirty="0" smtClean="0">
                          <a:solidFill>
                            <a:srgbClr val="0000CC"/>
                          </a:solidFill>
                        </a:rPr>
                        <a:t>ЧУВСТВО</a:t>
                      </a:r>
                    </a:p>
                    <a:p>
                      <a:r>
                        <a:rPr lang="ru-RU" sz="3200" b="1" dirty="0" smtClean="0">
                          <a:solidFill>
                            <a:srgbClr val="0000CC"/>
                          </a:solidFill>
                        </a:rPr>
                        <a:t>ГИГАНТСКИЙ</a:t>
                      </a:r>
                    </a:p>
                    <a:p>
                      <a:r>
                        <a:rPr lang="ru-RU" sz="3200" b="1" dirty="0" smtClean="0">
                          <a:solidFill>
                            <a:srgbClr val="0000CC"/>
                          </a:solidFill>
                        </a:rPr>
                        <a:t>КАПУСТНЫЙ</a:t>
                      </a: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4" name="Группа 23"/>
          <p:cNvGrpSpPr/>
          <p:nvPr/>
        </p:nvGrpSpPr>
        <p:grpSpPr>
          <a:xfrm>
            <a:off x="1401537" y="3019120"/>
            <a:ext cx="3318480" cy="2192936"/>
            <a:chOff x="1523686" y="3258002"/>
            <a:chExt cx="3318480" cy="2192936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523686" y="3258002"/>
              <a:ext cx="468283" cy="796471"/>
              <a:chOff x="-7477828" y="1530445"/>
              <a:chExt cx="551444" cy="1099223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77828" y="1530445"/>
                <a:ext cx="551444" cy="466889"/>
              </a:xfrm>
              <a:prstGeom prst="rect">
                <a:avLst/>
              </a:prstGeom>
            </p:spPr>
          </p:pic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77828" y="2162779"/>
                <a:ext cx="551444" cy="466889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77828" y="2162779"/>
                <a:ext cx="551444" cy="466889"/>
              </a:xfrm>
              <a:prstGeom prst="rect">
                <a:avLst/>
              </a:prstGeom>
            </p:spPr>
          </p:pic>
        </p:grpSp>
        <p:grpSp>
          <p:nvGrpSpPr>
            <p:cNvPr id="16" name="Группа 15"/>
            <p:cNvGrpSpPr/>
            <p:nvPr/>
          </p:nvGrpSpPr>
          <p:grpSpPr>
            <a:xfrm>
              <a:off x="4365891" y="3320198"/>
              <a:ext cx="476275" cy="779911"/>
              <a:chOff x="-7446202" y="1699004"/>
              <a:chExt cx="560855" cy="1076367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36791" y="1699004"/>
                <a:ext cx="551444" cy="466889"/>
              </a:xfrm>
              <a:prstGeom prst="rect">
                <a:avLst/>
              </a:prstGeom>
            </p:spPr>
          </p:pic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46202" y="2308482"/>
                <a:ext cx="551444" cy="466889"/>
              </a:xfrm>
              <a:prstGeom prst="rect">
                <a:avLst/>
              </a:prstGeom>
            </p:spPr>
          </p:pic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36791" y="2292680"/>
                <a:ext cx="551444" cy="466889"/>
              </a:xfrm>
              <a:prstGeom prst="rect">
                <a:avLst/>
              </a:prstGeom>
            </p:spPr>
          </p:pic>
        </p:grpSp>
        <p:grpSp>
          <p:nvGrpSpPr>
            <p:cNvPr id="20" name="Группа 19"/>
            <p:cNvGrpSpPr/>
            <p:nvPr/>
          </p:nvGrpSpPr>
          <p:grpSpPr>
            <a:xfrm>
              <a:off x="4365887" y="4205685"/>
              <a:ext cx="468287" cy="1245253"/>
              <a:chOff x="-7477829" y="1530446"/>
              <a:chExt cx="551448" cy="1718595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77825" y="1530446"/>
                <a:ext cx="551444" cy="466890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77828" y="2162779"/>
                <a:ext cx="551444" cy="466889"/>
              </a:xfrm>
              <a:prstGeom prst="rect">
                <a:avLst/>
              </a:prstGeom>
            </p:spPr>
          </p:pic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77829" y="2782152"/>
                <a:ext cx="551444" cy="46688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4294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77199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2.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Загадки произношения!</a:t>
              </a:r>
            </a:p>
            <a:p>
              <a:r>
                <a:rPr lang="ru-RU" sz="3200" b="1" i="1" dirty="0" smtClean="0">
                  <a:solidFill>
                    <a:srgbClr val="0000CC"/>
                  </a:solidFill>
                </a:rPr>
                <a:t>Запишите слова по их транскрипции. Сколько вариантов слов может быть и почему?</a:t>
              </a:r>
            </a:p>
            <a:p>
              <a:pPr lvl="3"/>
              <a:r>
                <a:rPr lang="ru-RU" sz="4000" b="1" dirty="0" smtClean="0">
                  <a:solidFill>
                    <a:srgbClr val="0000CC"/>
                  </a:solidFill>
                </a:rPr>
                <a:t>[кур</a:t>
              </a:r>
              <a:r>
                <a:rPr lang="en-US" sz="40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ица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] </a:t>
              </a:r>
            </a:p>
            <a:p>
              <a:pPr lvl="3"/>
              <a:r>
                <a:rPr lang="ru-RU" sz="4000" b="1" dirty="0" smtClean="0">
                  <a:solidFill>
                    <a:srgbClr val="0000CC"/>
                  </a:solidFill>
                </a:rPr>
                <a:t>[д</a:t>
              </a:r>
              <a:r>
                <a:rPr lang="en-US" sz="40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ив</a:t>
              </a:r>
              <a:r>
                <a:rPr lang="en-US" sz="40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ица</a:t>
              </a:r>
              <a:r>
                <a:rPr lang="ru-RU" sz="4000" b="1" dirty="0">
                  <a:solidFill>
                    <a:srgbClr val="0000CC"/>
                  </a:solidFill>
                </a:rPr>
                <a:t>] </a:t>
              </a:r>
            </a:p>
            <a:p>
              <a:pPr lvl="3"/>
              <a:r>
                <a:rPr lang="ru-RU" sz="4000" b="1" dirty="0">
                  <a:solidFill>
                    <a:srgbClr val="0000CC"/>
                  </a:solidFill>
                </a:rPr>
                <a:t>[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п</a:t>
              </a:r>
              <a:r>
                <a:rPr lang="en-US" sz="40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ир</a:t>
              </a:r>
              <a:r>
                <a:rPr lang="en-US" sz="40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инос</a:t>
              </a:r>
              <a:r>
                <a:rPr lang="en-US" sz="40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ица</a:t>
              </a:r>
              <a:r>
                <a:rPr lang="ru-RU" sz="4000" b="1" dirty="0">
                  <a:solidFill>
                    <a:srgbClr val="0000CC"/>
                  </a:solidFill>
                </a:rPr>
                <a:t>] </a:t>
              </a:r>
            </a:p>
            <a:p>
              <a:pPr lvl="3"/>
              <a:r>
                <a:rPr lang="ru-RU" sz="4000" b="1" dirty="0">
                  <a:solidFill>
                    <a:srgbClr val="0000CC"/>
                  </a:solidFill>
                </a:rPr>
                <a:t>[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луч</a:t>
              </a:r>
              <a:r>
                <a:rPr lang="en-US" sz="4000" b="1" dirty="0" smtClean="0">
                  <a:solidFill>
                    <a:srgbClr val="0000CC"/>
                  </a:solidFill>
                  <a:cs typeface="Times New Roman" panose="02020603050405020304" pitchFamily="18" charset="0"/>
                </a:rPr>
                <a:t>’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ица</a:t>
              </a:r>
              <a:r>
                <a:rPr lang="ru-RU" sz="4000" b="1" dirty="0">
                  <a:solidFill>
                    <a:srgbClr val="0000CC"/>
                  </a:solidFill>
                </a:rPr>
                <a:t>] </a:t>
              </a:r>
            </a:p>
            <a:p>
              <a:pPr lvl="3"/>
              <a:r>
                <a:rPr lang="ru-RU" sz="4000" b="1" dirty="0">
                  <a:solidFill>
                    <a:srgbClr val="0000CC"/>
                  </a:solidFill>
                </a:rPr>
                <a:t>[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вад’ица</a:t>
              </a:r>
              <a:r>
                <a:rPr lang="ru-RU" sz="4000" b="1" dirty="0">
                  <a:solidFill>
                    <a:srgbClr val="0000CC"/>
                  </a:solidFill>
                </a:rPr>
                <a:t>] </a:t>
              </a: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89216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65915" y="601173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Это слова – омофоны. </a:t>
              </a:r>
            </a:p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–ТЬСЯ в глаголах даёт звук </a:t>
              </a:r>
              <a:r>
                <a:rPr lang="en-US" sz="36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ЦА</a:t>
              </a:r>
              <a:r>
                <a:rPr lang="en-US" sz="3600" b="1" dirty="0" smtClean="0">
                  <a:solidFill>
                    <a:srgbClr val="0000CC"/>
                  </a:solidFill>
                </a:rPr>
                <a:t>].</a:t>
              </a:r>
            </a:p>
            <a:p>
              <a:r>
                <a:rPr lang="ru-RU" sz="36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кури'ца</a:t>
              </a:r>
              <a:r>
                <a:rPr lang="ru-RU" sz="3600" b="1" dirty="0">
                  <a:solidFill>
                    <a:srgbClr val="0000CC"/>
                  </a:solidFill>
                </a:rPr>
                <a:t>] 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Курица </a:t>
              </a:r>
              <a:r>
                <a:rPr lang="ru-RU" sz="3600" b="1" dirty="0">
                  <a:solidFill>
                    <a:srgbClr val="0000CC"/>
                  </a:solidFill>
                </a:rPr>
                <a:t>– 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курится </a:t>
              </a:r>
              <a:endParaRPr lang="ru-RU" sz="3600" b="1" dirty="0">
                <a:solidFill>
                  <a:srgbClr val="0000CC"/>
                </a:solidFill>
              </a:endParaRPr>
            </a:p>
            <a:p>
              <a:r>
                <a:rPr lang="ru-RU" sz="3600" b="1" dirty="0">
                  <a:solidFill>
                    <a:srgbClr val="0000CC"/>
                  </a:solidFill>
                </a:rPr>
                <a:t>[</a:t>
              </a:r>
              <a:r>
                <a:rPr lang="ru-RU" sz="3600" b="1" dirty="0" err="1">
                  <a:solidFill>
                    <a:srgbClr val="0000CC"/>
                  </a:solidFill>
                </a:rPr>
                <a:t>д'ив'и'ца</a:t>
              </a:r>
              <a:r>
                <a:rPr lang="ru-RU" sz="3600" b="1" dirty="0">
                  <a:solidFill>
                    <a:srgbClr val="0000CC"/>
                  </a:solidFill>
                </a:rPr>
                <a:t>] Девица – дивиться</a:t>
              </a:r>
            </a:p>
            <a:p>
              <a:r>
                <a:rPr lang="ru-RU" sz="3600" b="1" dirty="0">
                  <a:solidFill>
                    <a:srgbClr val="0000CC"/>
                  </a:solidFill>
                </a:rPr>
                <a:t>[</a:t>
              </a:r>
              <a:r>
                <a:rPr lang="ru-RU" sz="3600" b="1" dirty="0" err="1">
                  <a:solidFill>
                    <a:srgbClr val="0000CC"/>
                  </a:solidFill>
                </a:rPr>
                <a:t>п'ир'инос'ица</a:t>
              </a:r>
              <a:r>
                <a:rPr lang="ru-RU" sz="3600" b="1" dirty="0">
                  <a:solidFill>
                    <a:srgbClr val="0000CC"/>
                  </a:solidFill>
                </a:rPr>
                <a:t>] Переносица – переноситься</a:t>
              </a:r>
            </a:p>
            <a:p>
              <a:r>
                <a:rPr lang="ru-RU" sz="3600" b="1" dirty="0">
                  <a:solidFill>
                    <a:srgbClr val="0000CC"/>
                  </a:solidFill>
                </a:rPr>
                <a:t>[</a:t>
              </a:r>
              <a:r>
                <a:rPr lang="ru-RU" sz="3600" b="1" dirty="0" err="1">
                  <a:solidFill>
                    <a:srgbClr val="0000CC"/>
                  </a:solidFill>
                </a:rPr>
                <a:t>луч'ица</a:t>
              </a:r>
              <a:r>
                <a:rPr lang="ru-RU" sz="3600" b="1" dirty="0">
                  <a:solidFill>
                    <a:srgbClr val="0000CC"/>
                  </a:solidFill>
                </a:rPr>
                <a:t>] Лучица – лучиться</a:t>
              </a:r>
            </a:p>
            <a:p>
              <a:r>
                <a:rPr lang="ru-RU" sz="3600" b="1" dirty="0">
                  <a:solidFill>
                    <a:srgbClr val="0000CC"/>
                  </a:solidFill>
                </a:rPr>
                <a:t>[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вад’ица</a:t>
              </a:r>
              <a:r>
                <a:rPr lang="ru-RU" sz="3600" b="1" dirty="0">
                  <a:solidFill>
                    <a:srgbClr val="0000CC"/>
                  </a:solidFill>
                </a:rPr>
                <a:t>] Водица - водиться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4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69086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3.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Покажите невидимое!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Докажите</a:t>
              </a:r>
              <a:r>
                <a:rPr lang="ru-RU" sz="3600" b="1" i="1" dirty="0">
                  <a:solidFill>
                    <a:srgbClr val="0000CC"/>
                  </a:solidFill>
                </a:rPr>
                <a:t>, что в приведённых ниже словах есть непроизносимые согласные.</a:t>
              </a:r>
            </a:p>
            <a:p>
              <a:pPr algn="ctr"/>
              <a:r>
                <a:rPr lang="ru-RU" sz="4600" b="1" dirty="0" smtClean="0">
                  <a:solidFill>
                    <a:srgbClr val="0000CC"/>
                  </a:solidFill>
                </a:rPr>
                <a:t>Праздник, поздно, </a:t>
              </a:r>
              <a:r>
                <a:rPr lang="ru-RU" sz="4600" b="1" dirty="0">
                  <a:solidFill>
                    <a:srgbClr val="0000CC"/>
                  </a:solidFill>
                </a:rPr>
                <a:t>здравствуйте, счастливый, вестник, </a:t>
              </a:r>
              <a:r>
                <a:rPr lang="ru-RU" sz="4600" b="1" dirty="0" smtClean="0">
                  <a:solidFill>
                    <a:srgbClr val="0000CC"/>
                  </a:solidFill>
                </a:rPr>
                <a:t>областной.</a:t>
              </a:r>
            </a:p>
            <a:p>
              <a:pPr algn="ctr"/>
              <a:endParaRPr lang="ru-RU" sz="24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6182" y="5399395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27815" y="550036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6213"/>
              <a:r>
                <a:rPr lang="ru-RU" sz="4400" b="1" dirty="0" smtClean="0">
                  <a:solidFill>
                    <a:srgbClr val="0000CC"/>
                  </a:solidFill>
                </a:rPr>
                <a:t>Праздник – празден, </a:t>
              </a:r>
            </a:p>
            <a:p>
              <a:pPr marL="176213"/>
              <a:r>
                <a:rPr lang="ru-RU" sz="4400" b="1" dirty="0" smtClean="0">
                  <a:solidFill>
                    <a:srgbClr val="0000CC"/>
                  </a:solidFill>
                </a:rPr>
                <a:t>поздно – опоздать, </a:t>
              </a:r>
            </a:p>
            <a:p>
              <a:pPr marL="176213"/>
              <a:r>
                <a:rPr lang="ru-RU" sz="4400" b="1" dirty="0" smtClean="0">
                  <a:solidFill>
                    <a:srgbClr val="0000CC"/>
                  </a:solidFill>
                </a:rPr>
                <a:t>здравствуйте – здравие, </a:t>
              </a:r>
            </a:p>
            <a:p>
              <a:pPr marL="176213"/>
              <a:r>
                <a:rPr lang="ru-RU" sz="4400" b="1" dirty="0" smtClean="0">
                  <a:solidFill>
                    <a:srgbClr val="0000CC"/>
                  </a:solidFill>
                </a:rPr>
                <a:t>счастливый – счастье, </a:t>
              </a:r>
            </a:p>
            <a:p>
              <a:pPr marL="176213"/>
              <a:r>
                <a:rPr lang="ru-RU" sz="4400" b="1" dirty="0" smtClean="0">
                  <a:solidFill>
                    <a:srgbClr val="0000CC"/>
                  </a:solidFill>
                </a:rPr>
                <a:t>вестник – вести, </a:t>
              </a:r>
            </a:p>
            <a:p>
              <a:pPr marL="176213"/>
              <a:r>
                <a:rPr lang="ru-RU" sz="4400" b="1" dirty="0" smtClean="0">
                  <a:solidFill>
                    <a:srgbClr val="0000CC"/>
                  </a:solidFill>
                </a:rPr>
                <a:t>областной – области.</a:t>
              </a:r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89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77199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900" b="1" u="sng" dirty="0" smtClean="0">
                  <a:solidFill>
                    <a:srgbClr val="002060"/>
                  </a:solidFill>
                </a:rPr>
                <a:t>4. «Лингвистический квинтет»! </a:t>
              </a:r>
            </a:p>
            <a:p>
              <a:pPr algn="ctr"/>
              <a:r>
                <a:rPr lang="ru-RU" sz="3600" b="1" i="1" dirty="0" smtClean="0">
                  <a:solidFill>
                    <a:srgbClr val="0000CC"/>
                  </a:solidFill>
                </a:rPr>
                <a:t>В чём смысл записи? </a:t>
              </a:r>
              <a:endParaRPr lang="en-US" sz="3600" b="1" i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3200" b="1" i="1" dirty="0" smtClean="0">
                  <a:solidFill>
                    <a:srgbClr val="0000CC"/>
                  </a:solidFill>
                </a:rPr>
                <a:t>(лат.</a:t>
              </a:r>
              <a:r>
                <a:rPr lang="en-US" sz="3200" b="1" i="1" dirty="0" smtClean="0">
                  <a:solidFill>
                    <a:srgbClr val="0000CC"/>
                  </a:solidFill>
                </a:rPr>
                <a:t> </a:t>
              </a:r>
              <a:r>
                <a:rPr lang="en-US" sz="3200" b="1" i="1" dirty="0" err="1" smtClean="0">
                  <a:solidFill>
                    <a:srgbClr val="0000CC"/>
                  </a:solidFill>
                </a:rPr>
                <a:t>quintus</a:t>
              </a:r>
              <a:r>
                <a:rPr lang="ru-RU" sz="3200" b="1" i="1" dirty="0" smtClean="0">
                  <a:solidFill>
                    <a:srgbClr val="0000CC"/>
                  </a:solidFill>
                </a:rPr>
                <a:t> – «пятый»)</a:t>
              </a:r>
            </a:p>
            <a:p>
              <a:pPr algn="ctr"/>
              <a:endParaRPr lang="ru-RU" sz="1600" b="1" i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  <a:p>
              <a:pPr algn="ctr"/>
              <a:endParaRPr lang="en-US" sz="40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54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Составьте свой «Квинтет СН».</a:t>
              </a:r>
              <a:endParaRPr lang="en-US" sz="40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82585" y="5385984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53" y="2629261"/>
            <a:ext cx="4554393" cy="2249552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56390" y="577199"/>
            <a:ext cx="7402192" cy="5654842"/>
            <a:chOff x="-6259212" y="808213"/>
            <a:chExt cx="7402192" cy="5654842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-6259212" y="808213"/>
              <a:ext cx="7402192" cy="5654842"/>
              <a:chOff x="3678741" y="882315"/>
              <a:chExt cx="4796590" cy="5093368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3817323" y="1068432"/>
                <a:ext cx="4501882" cy="4764322"/>
              </a:xfrm>
              <a:prstGeom prst="rect">
                <a:avLst/>
              </a:prstGeom>
              <a:solidFill>
                <a:srgbClr val="FFFFB7"/>
              </a:solidFill>
              <a:ln>
                <a:solidFill>
                  <a:srgbClr val="FF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 smtClean="0">
                  <a:solidFill>
                    <a:srgbClr val="0000CC"/>
                  </a:solidFill>
                </a:endParaRPr>
              </a:p>
            </p:txBody>
          </p:sp>
          <p:sp>
            <p:nvSpPr>
              <p:cNvPr id="15" name="Рамка 14"/>
              <p:cNvSpPr/>
              <p:nvPr/>
            </p:nvSpPr>
            <p:spPr>
              <a:xfrm>
                <a:off x="3678741" y="882315"/>
                <a:ext cx="4796590" cy="5093368"/>
              </a:xfrm>
              <a:prstGeom prst="frame">
                <a:avLst>
                  <a:gd name="adj1" fmla="val 4956"/>
                </a:avLst>
              </a:prstGeom>
              <a:solidFill>
                <a:srgbClr val="0000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divo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b="1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6332" y="1829488"/>
              <a:ext cx="6596431" cy="3391354"/>
            </a:xfrm>
            <a:prstGeom prst="rect">
              <a:avLst/>
            </a:prstGeom>
          </p:spPr>
        </p:pic>
      </p:grpSp>
      <p:sp>
        <p:nvSpPr>
          <p:cNvPr id="16" name="Умножение 15">
            <a:hlinkClick r:id="rId4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21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77199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900" b="1" u="sng" dirty="0">
                  <a:solidFill>
                    <a:srgbClr val="002060"/>
                  </a:solidFill>
                </a:rPr>
                <a:t>5. </a:t>
              </a:r>
              <a:r>
                <a:rPr lang="ru-RU" sz="3900" b="1" u="sng" dirty="0" smtClean="0">
                  <a:solidFill>
                    <a:srgbClr val="002060"/>
                  </a:solidFill>
                </a:rPr>
                <a:t>«Лингвистический квинтет»! </a:t>
              </a:r>
            </a:p>
            <a:p>
              <a:pPr algn="ctr"/>
              <a:r>
                <a:rPr lang="ru-RU" sz="3600" b="1" i="1" dirty="0" smtClean="0">
                  <a:solidFill>
                    <a:srgbClr val="0000CC"/>
                  </a:solidFill>
                </a:rPr>
                <a:t>В чём смысл записи? </a:t>
              </a:r>
              <a:endParaRPr lang="en-US" sz="3600" b="1" i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3200" b="1" i="1" dirty="0" smtClean="0">
                  <a:solidFill>
                    <a:srgbClr val="0000CC"/>
                  </a:solidFill>
                </a:rPr>
                <a:t>(лат.</a:t>
              </a:r>
              <a:r>
                <a:rPr lang="en-US" sz="3200" b="1" i="1" dirty="0" smtClean="0">
                  <a:solidFill>
                    <a:srgbClr val="0000CC"/>
                  </a:solidFill>
                </a:rPr>
                <a:t> </a:t>
              </a:r>
              <a:r>
                <a:rPr lang="en-US" sz="3200" b="1" i="1" dirty="0" err="1" smtClean="0">
                  <a:solidFill>
                    <a:srgbClr val="0000CC"/>
                  </a:solidFill>
                </a:rPr>
                <a:t>quintus</a:t>
              </a:r>
              <a:r>
                <a:rPr lang="ru-RU" sz="3200" b="1" i="1" dirty="0" smtClean="0">
                  <a:solidFill>
                    <a:srgbClr val="0000CC"/>
                  </a:solidFill>
                </a:rPr>
                <a:t> – «пятый»)</a:t>
              </a:r>
            </a:p>
            <a:p>
              <a:pPr algn="ctr"/>
              <a:endParaRPr lang="ru-RU" sz="4800" b="1" dirty="0">
                <a:solidFill>
                  <a:srgbClr val="0000CC"/>
                </a:solidFill>
              </a:endParaRPr>
            </a:p>
            <a:p>
              <a:pPr algn="ctr"/>
              <a:endParaRPr lang="en-US" sz="40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54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Составьте свой «Квинтет 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СТН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».</a:t>
              </a:r>
              <a:endParaRPr lang="en-US" sz="40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82585" y="5395934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53" y="2629261"/>
            <a:ext cx="4554393" cy="2249552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27815" y="601173"/>
            <a:ext cx="7402192" cy="5654842"/>
            <a:chOff x="-6259212" y="808213"/>
            <a:chExt cx="7402192" cy="5654842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-6259212" y="808213"/>
              <a:ext cx="7402192" cy="5654842"/>
              <a:chOff x="3678741" y="882315"/>
              <a:chExt cx="4796590" cy="5093368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3817323" y="1068432"/>
                <a:ext cx="4501882" cy="4764322"/>
              </a:xfrm>
              <a:prstGeom prst="rect">
                <a:avLst/>
              </a:prstGeom>
              <a:solidFill>
                <a:srgbClr val="FFFFB7"/>
              </a:solidFill>
              <a:ln>
                <a:solidFill>
                  <a:srgbClr val="FF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 smtClean="0">
                  <a:solidFill>
                    <a:srgbClr val="0000CC"/>
                  </a:solidFill>
                </a:endParaRPr>
              </a:p>
            </p:txBody>
          </p:sp>
          <p:sp>
            <p:nvSpPr>
              <p:cNvPr id="15" name="Рамка 14"/>
              <p:cNvSpPr/>
              <p:nvPr/>
            </p:nvSpPr>
            <p:spPr>
              <a:xfrm>
                <a:off x="3678741" y="882315"/>
                <a:ext cx="4796590" cy="5093368"/>
              </a:xfrm>
              <a:prstGeom prst="frame">
                <a:avLst>
                  <a:gd name="adj1" fmla="val 4956"/>
                </a:avLst>
              </a:prstGeom>
              <a:solidFill>
                <a:srgbClr val="0000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divo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b="1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6332" y="1871447"/>
              <a:ext cx="6596431" cy="3307436"/>
            </a:xfrm>
            <a:prstGeom prst="rect">
              <a:avLst/>
            </a:prstGeom>
          </p:spPr>
        </p:pic>
      </p:grpSp>
      <p:sp>
        <p:nvSpPr>
          <p:cNvPr id="16" name="Умножение 15">
            <a:hlinkClick r:id="rId4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88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108760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Лес Мягких согласных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77" y="108760"/>
            <a:ext cx="3845859" cy="268941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5" name="Группа 4"/>
          <p:cNvGrpSpPr/>
          <p:nvPr/>
        </p:nvGrpSpPr>
        <p:grpSpPr>
          <a:xfrm>
            <a:off x="4484992" y="952758"/>
            <a:ext cx="4378590" cy="859522"/>
            <a:chOff x="3678741" y="882315"/>
            <a:chExt cx="4796590" cy="5093368"/>
          </a:xfrm>
        </p:grpSpPr>
        <p:sp>
          <p:nvSpPr>
            <p:cNvPr id="6" name="Прямоугольник 5">
              <a:hlinkClick r:id="rId3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7" name="Рамка 6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734301" y="2153425"/>
            <a:ext cx="4378590" cy="859522"/>
            <a:chOff x="3678741" y="882315"/>
            <a:chExt cx="4796590" cy="5093368"/>
          </a:xfrm>
        </p:grpSpPr>
        <p:sp>
          <p:nvSpPr>
            <p:cNvPr id="9" name="Прямоугольник 8">
              <a:hlinkClick r:id="rId4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>
              <a:hlinkClick r:id="rId4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334677" y="4417875"/>
            <a:ext cx="4378590" cy="859522"/>
            <a:chOff x="3678741" y="882315"/>
            <a:chExt cx="4796590" cy="5093368"/>
          </a:xfrm>
        </p:grpSpPr>
        <p:sp>
          <p:nvSpPr>
            <p:cNvPr id="12" name="Прямоугольник 11">
              <a:hlinkClick r:id="rId5" action="ppaction://hlinksldjump"/>
            </p:cNvPr>
            <p:cNvSpPr/>
            <p:nvPr/>
          </p:nvSpPr>
          <p:spPr>
            <a:xfrm>
              <a:off x="3819586" y="1169071"/>
              <a:ext cx="4499619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4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3" name="Рамка 12">
              <a:hlinkClick r:id="rId5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576321" y="5515413"/>
            <a:ext cx="4378590" cy="859522"/>
            <a:chOff x="3678741" y="882315"/>
            <a:chExt cx="4796590" cy="5093368"/>
          </a:xfrm>
        </p:grpSpPr>
        <p:sp>
          <p:nvSpPr>
            <p:cNvPr id="15" name="Прямоугольник 14">
              <a:hlinkClick r:id="rId6" action="ppaction://hlinksldjump"/>
            </p:cNvPr>
            <p:cNvSpPr/>
            <p:nvPr/>
          </p:nvSpPr>
          <p:spPr>
            <a:xfrm>
              <a:off x="3847760" y="1169071"/>
              <a:ext cx="4471445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5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6" name="Рамка 15">
              <a:hlinkClick r:id="rId6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029617" y="3320337"/>
            <a:ext cx="4378590" cy="859522"/>
            <a:chOff x="3678741" y="882315"/>
            <a:chExt cx="4796590" cy="5093368"/>
          </a:xfrm>
        </p:grpSpPr>
        <p:sp>
          <p:nvSpPr>
            <p:cNvPr id="18" name="Прямоугольник 17">
              <a:hlinkClick r:id="rId7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9" name="Рамка 18">
              <a:hlinkClick r:id="rId7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20" name="Управляющая кнопка: домой 19">
            <a:hlinkClick r:id="rId8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2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9873" y="566078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1. Мягкое превращение!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Образуйте </a:t>
              </a:r>
              <a:r>
                <a:rPr lang="ru-RU" sz="3600" b="1" i="1" dirty="0">
                  <a:solidFill>
                    <a:srgbClr val="0000CC"/>
                  </a:solidFill>
                </a:rPr>
                <a:t>новые слова, заменив 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твёрдые согласные </a:t>
              </a:r>
              <a:r>
                <a:rPr lang="ru-RU" sz="3600" b="1" i="1" dirty="0">
                  <a:solidFill>
                    <a:srgbClr val="0000CC"/>
                  </a:solidFill>
                </a:rPr>
                <a:t>на 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мягкие.</a:t>
              </a:r>
            </a:p>
            <a:p>
              <a:endParaRPr lang="ru-RU" sz="20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Лук, </a:t>
              </a:r>
              <a:r>
                <a:rPr lang="ru-RU" sz="4400" b="1" dirty="0" err="1" smtClean="0">
                  <a:solidFill>
                    <a:srgbClr val="0000CC"/>
                  </a:solidFill>
                </a:rPr>
                <a:t>флáга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, </a:t>
              </a:r>
              <a:r>
                <a:rPr lang="ru-RU" sz="4400" b="1" dirty="0">
                  <a:solidFill>
                    <a:srgbClr val="0000CC"/>
                  </a:solidFill>
                </a:rPr>
                <a:t>у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гол, </a:t>
              </a:r>
              <a:r>
                <a:rPr lang="ru-RU" sz="4400" b="1" dirty="0" err="1" smtClean="0">
                  <a:solidFill>
                    <a:srgbClr val="0000CC"/>
                  </a:solidFill>
                </a:rPr>
                <a:t>пóлка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, стал, караул, гладь, клад, хор.</a:t>
              </a:r>
            </a:p>
            <a:p>
              <a:pPr algn="ctr"/>
              <a:endParaRPr lang="ru-RU" sz="28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1" name="Умножение 10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88473" y="5383353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33831" y="550036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Лук — </a:t>
              </a:r>
              <a:r>
                <a:rPr lang="ru-RU" sz="4000" b="1" dirty="0">
                  <a:solidFill>
                    <a:srgbClr val="0000CC"/>
                  </a:solidFill>
                </a:rPr>
                <a:t>люк, 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флáга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 </a:t>
              </a:r>
              <a:r>
                <a:rPr lang="ru-RU" sz="4000" b="1" dirty="0">
                  <a:solidFill>
                    <a:srgbClr val="0000CC"/>
                  </a:solidFill>
                </a:rPr>
                <a:t>— фляга, у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гол </a:t>
              </a:r>
              <a:r>
                <a:rPr lang="ru-RU" sz="4000" b="1" dirty="0">
                  <a:solidFill>
                    <a:srgbClr val="0000CC"/>
                  </a:solidFill>
                </a:rPr>
                <a:t>—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уголь</a:t>
              </a:r>
              <a:r>
                <a:rPr lang="ru-RU" sz="4000" b="1" dirty="0">
                  <a:solidFill>
                    <a:srgbClr val="0000CC"/>
                  </a:solidFill>
                </a:rPr>
                <a:t>, </a:t>
              </a:r>
              <a:endParaRPr lang="ru-RU" sz="40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 err="1" smtClean="0">
                  <a:solidFill>
                    <a:srgbClr val="0000CC"/>
                  </a:solidFill>
                </a:rPr>
                <a:t>пóлка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 </a:t>
              </a:r>
              <a:r>
                <a:rPr lang="ru-RU" sz="4000" b="1" dirty="0">
                  <a:solidFill>
                    <a:srgbClr val="0000CC"/>
                  </a:solidFill>
                </a:rPr>
                <a:t>— </a:t>
              </a:r>
              <a:r>
                <a:rPr lang="ru-RU" sz="4000" b="1" dirty="0" err="1">
                  <a:solidFill>
                    <a:srgbClr val="0000CC"/>
                  </a:solidFill>
                </a:rPr>
                <a:t>пóлька</a:t>
              </a:r>
              <a:r>
                <a:rPr lang="ru-RU" sz="4000" b="1" dirty="0">
                  <a:solidFill>
                    <a:srgbClr val="0000CC"/>
                  </a:solidFill>
                </a:rPr>
                <a:t>, стал — сталь, караул — карауль, </a:t>
              </a:r>
              <a:endParaRPr lang="ru-RU" sz="40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гладь </a:t>
              </a:r>
              <a:r>
                <a:rPr lang="ru-RU" sz="4000" b="1" dirty="0">
                  <a:solidFill>
                    <a:srgbClr val="0000CC"/>
                  </a:solidFill>
                </a:rPr>
                <a:t>— глядь, клад – кладь, хор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– хорь.</a:t>
              </a:r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07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5221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1.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Отгадайте сказки!</a:t>
              </a:r>
              <a:endParaRPr lang="ru-RU" sz="4000" b="1" u="sng" dirty="0">
                <a:solidFill>
                  <a:srgbClr val="002060"/>
                </a:solidFill>
              </a:endParaRPr>
            </a:p>
            <a:p>
              <a:r>
                <a:rPr lang="ru-RU" sz="3600" b="1" i="1" dirty="0">
                  <a:solidFill>
                    <a:srgbClr val="0000CC"/>
                  </a:solidFill>
                </a:rPr>
                <a:t>Отгадайте названия 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сказок, </a:t>
              </a:r>
              <a:r>
                <a:rPr lang="ru-RU" sz="3600" b="1" i="1" dirty="0">
                  <a:solidFill>
                    <a:srgbClr val="0000CC"/>
                  </a:solidFill>
                </a:rPr>
                <a:t>в которых 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пропущены </a:t>
              </a:r>
              <a:r>
                <a:rPr lang="ru-RU" sz="3600" b="1" i="1" dirty="0">
                  <a:solidFill>
                    <a:srgbClr val="0000CC"/>
                  </a:solidFill>
                </a:rPr>
                <a:t>гласные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.</a:t>
              </a:r>
            </a:p>
            <a:p>
              <a:pPr algn="ctr"/>
              <a:endParaRPr lang="ru-RU" sz="16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«Р </a:t>
              </a:r>
              <a:r>
                <a:rPr lang="ru-RU" sz="3600" b="1" dirty="0">
                  <a:solidFill>
                    <a:srgbClr val="0000CC"/>
                  </a:solidFill>
                </a:rPr>
                <a:t>- с - л - </a:t>
              </a:r>
              <a:r>
                <a:rPr lang="ru-RU" sz="3600" b="1" dirty="0" err="1">
                  <a:solidFill>
                    <a:srgbClr val="0000CC"/>
                  </a:solidFill>
                </a:rPr>
                <a:t>чк</a:t>
              </a:r>
              <a:r>
                <a:rPr lang="ru-RU" sz="3600" b="1" dirty="0">
                  <a:solidFill>
                    <a:srgbClr val="0000CC"/>
                  </a:solidFill>
                </a:rPr>
                <a:t> -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»</a:t>
              </a:r>
              <a:endParaRPr lang="ru-RU" sz="36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«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Кр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</a:t>
              </a:r>
              <a:r>
                <a:rPr lang="ru-RU" sz="3600" b="1" dirty="0">
                  <a:solidFill>
                    <a:srgbClr val="0000CC"/>
                  </a:solidFill>
                </a:rPr>
                <a:t>- с - в - ц - 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-  ч </a:t>
              </a:r>
              <a:r>
                <a:rPr lang="ru-RU" sz="3600" b="1" dirty="0">
                  <a:solidFill>
                    <a:srgbClr val="0000CC"/>
                  </a:solidFill>
                </a:rPr>
                <a:t>- д - в -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щ -»</a:t>
              </a:r>
              <a:endParaRPr lang="ru-RU" sz="36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«К - н - к - л - в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Пр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-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ст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-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кв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- ш - н </a:t>
              </a:r>
              <a:r>
                <a:rPr lang="ru-RU" sz="3600" b="1" dirty="0">
                  <a:solidFill>
                    <a:srgbClr val="0000CC"/>
                  </a:solidFill>
                </a:rPr>
                <a:t>-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»</a:t>
              </a:r>
            </a:p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«К - н - к -    г - </a:t>
              </a:r>
              <a:r>
                <a:rPr lang="ru-RU" sz="3600" b="1" dirty="0" err="1" smtClean="0">
                  <a:solidFill>
                    <a:srgbClr val="0000CC"/>
                  </a:solidFill>
                </a:rPr>
                <a:t>рб</a:t>
              </a:r>
              <a:r>
                <a:rPr lang="ru-RU" sz="3600" b="1" dirty="0" smtClean="0">
                  <a:solidFill>
                    <a:srgbClr val="0000CC"/>
                  </a:solidFill>
                </a:rPr>
                <a:t> - н - к» </a:t>
              </a:r>
            </a:p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«К - л - б - к» 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1" name="Умножение 10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77879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65915" y="609195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«Русалочка»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«Красавица и чудовище»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«Каникулы в Простоквашино»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«Конёк-горбунок»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«Колобок»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551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9873" y="566078"/>
            <a:ext cx="7402192" cy="5654842"/>
            <a:chOff x="3668346" y="896764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2.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Точный подсчёт!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Сколько </a:t>
              </a:r>
              <a:r>
                <a:rPr lang="ru-RU" sz="3600" b="1" i="1" dirty="0">
                  <a:solidFill>
                    <a:srgbClr val="0000CC"/>
                  </a:solidFill>
                </a:rPr>
                <a:t>раз встречается указанный согласный звук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?</a:t>
              </a:r>
            </a:p>
            <a:p>
              <a:pPr algn="ctr"/>
              <a:endParaRPr lang="ru-RU" sz="1000" b="1" dirty="0">
                <a:solidFill>
                  <a:srgbClr val="0000CC"/>
                </a:solidFill>
              </a:endParaRPr>
            </a:p>
            <a:p>
              <a:r>
                <a:rPr lang="ru-RU" sz="4400" b="1" dirty="0">
                  <a:solidFill>
                    <a:srgbClr val="0000CC"/>
                  </a:solidFill>
                </a:rPr>
                <a:t>[з’] Зина обратилась с просьбой к Лизе.</a:t>
              </a:r>
            </a:p>
            <a:p>
              <a:r>
                <a:rPr lang="ru-RU" sz="4400" b="1" dirty="0">
                  <a:solidFill>
                    <a:srgbClr val="0000CC"/>
                  </a:solidFill>
                </a:rPr>
                <a:t>[н’] Пионер Николаев запустил в небо планер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.</a:t>
              </a:r>
            </a:p>
            <a:p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68346" y="896764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210421" y="5402812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49873" y="550036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4400" b="1" dirty="0">
                  <a:solidFill>
                    <a:srgbClr val="0000CC"/>
                  </a:solidFill>
                </a:rPr>
                <a:t>[з’] </a:t>
              </a:r>
              <a:r>
                <a:rPr lang="ru-RU" sz="4400" b="1" dirty="0">
                  <a:solidFill>
                    <a:srgbClr val="00B050"/>
                  </a:solidFill>
                </a:rPr>
                <a:t>З</a:t>
              </a:r>
              <a:r>
                <a:rPr lang="ru-RU" sz="4400" b="1" dirty="0">
                  <a:solidFill>
                    <a:srgbClr val="0000CC"/>
                  </a:solidFill>
                </a:rPr>
                <a:t>ина обратилась с про</a:t>
              </a:r>
              <a:r>
                <a:rPr lang="ru-RU" sz="4400" b="1" dirty="0">
                  <a:solidFill>
                    <a:srgbClr val="00B050"/>
                  </a:solidFill>
                </a:rPr>
                <a:t>с</a:t>
              </a:r>
              <a:r>
                <a:rPr lang="ru-RU" sz="4400" b="1" dirty="0">
                  <a:solidFill>
                    <a:srgbClr val="0000CC"/>
                  </a:solidFill>
                </a:rPr>
                <a:t>ьбой к Ли</a:t>
              </a:r>
              <a:r>
                <a:rPr lang="ru-RU" sz="4400" b="1" dirty="0">
                  <a:solidFill>
                    <a:srgbClr val="00B050"/>
                  </a:solidFill>
                </a:rPr>
                <a:t>з</a:t>
              </a:r>
              <a:r>
                <a:rPr lang="ru-RU" sz="4400" b="1" dirty="0">
                  <a:solidFill>
                    <a:srgbClr val="0000CC"/>
                  </a:solidFill>
                </a:rPr>
                <a:t>е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. – 3 звука</a:t>
              </a:r>
            </a:p>
            <a:p>
              <a:endParaRPr lang="ru-RU" sz="3600" b="1" dirty="0">
                <a:solidFill>
                  <a:srgbClr val="0000CC"/>
                </a:solidFill>
              </a:endParaRPr>
            </a:p>
            <a:p>
              <a:r>
                <a:rPr lang="ru-RU" sz="4400" b="1" dirty="0">
                  <a:solidFill>
                    <a:srgbClr val="0000CC"/>
                  </a:solidFill>
                </a:rPr>
                <a:t>[н’] Пио</a:t>
              </a:r>
              <a:r>
                <a:rPr lang="ru-RU" sz="4400" b="1" dirty="0">
                  <a:solidFill>
                    <a:srgbClr val="00B050"/>
                  </a:solidFill>
                </a:rPr>
                <a:t>н</a:t>
              </a:r>
              <a:r>
                <a:rPr lang="ru-RU" sz="4400" b="1" dirty="0">
                  <a:solidFill>
                    <a:srgbClr val="0000CC"/>
                  </a:solidFill>
                </a:rPr>
                <a:t>ер </a:t>
              </a:r>
              <a:r>
                <a:rPr lang="ru-RU" sz="4400" b="1" dirty="0">
                  <a:solidFill>
                    <a:srgbClr val="00B050"/>
                  </a:solidFill>
                </a:rPr>
                <a:t>Н</a:t>
              </a:r>
              <a:r>
                <a:rPr lang="ru-RU" sz="4400" b="1" dirty="0">
                  <a:solidFill>
                    <a:srgbClr val="0000CC"/>
                  </a:solidFill>
                </a:rPr>
                <a:t>иколаев запустил в </a:t>
              </a:r>
              <a:r>
                <a:rPr lang="ru-RU" sz="4400" b="1" dirty="0">
                  <a:solidFill>
                    <a:srgbClr val="00B050"/>
                  </a:solidFill>
                </a:rPr>
                <a:t>н</a:t>
              </a:r>
              <a:r>
                <a:rPr lang="ru-RU" sz="4400" b="1" dirty="0">
                  <a:solidFill>
                    <a:srgbClr val="0000CC"/>
                  </a:solidFill>
                </a:rPr>
                <a:t>ебо пла</a:t>
              </a:r>
              <a:r>
                <a:rPr lang="ru-RU" sz="4400" b="1" dirty="0">
                  <a:solidFill>
                    <a:srgbClr val="00B050"/>
                  </a:solidFill>
                </a:rPr>
                <a:t>н</a:t>
              </a:r>
              <a:r>
                <a:rPr lang="ru-RU" sz="4400" b="1" dirty="0">
                  <a:solidFill>
                    <a:srgbClr val="0000CC"/>
                  </a:solidFill>
                </a:rPr>
                <a:t>ер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. – 4 звука </a:t>
              </a:r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01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9873" y="582120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3.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Звуковой анализ!</a:t>
              </a:r>
            </a:p>
            <a:p>
              <a:r>
                <a:rPr lang="ru-RU" sz="4000" b="1" i="1" dirty="0" smtClean="0">
                  <a:solidFill>
                    <a:srgbClr val="0000CC"/>
                  </a:solidFill>
                </a:rPr>
                <a:t>Найдите </a:t>
              </a:r>
              <a:r>
                <a:rPr lang="ru-RU" sz="4000" b="1" i="1" dirty="0">
                  <a:solidFill>
                    <a:srgbClr val="0000CC"/>
                  </a:solidFill>
                </a:rPr>
                <a:t>слово, в котором все согласные звуки </a:t>
              </a:r>
              <a:r>
                <a:rPr lang="ru-RU" sz="4000" b="1" i="1" dirty="0" smtClean="0">
                  <a:solidFill>
                    <a:srgbClr val="0000CC"/>
                  </a:solidFill>
                </a:rPr>
                <a:t>мягкие</a:t>
              </a:r>
              <a:r>
                <a:rPr lang="ru-RU" sz="4000" b="1" i="1" dirty="0">
                  <a:solidFill>
                    <a:srgbClr val="0000CC"/>
                  </a:solidFill>
                </a:rPr>
                <a:t>.</a:t>
              </a:r>
            </a:p>
            <a:p>
              <a:pPr algn="ctr"/>
              <a:r>
                <a:rPr lang="ru-RU" sz="4800" b="1" dirty="0">
                  <a:solidFill>
                    <a:srgbClr val="0000CC"/>
                  </a:solidFill>
                </a:rPr>
                <a:t>море</a:t>
              </a:r>
            </a:p>
            <a:p>
              <a:pPr algn="ctr"/>
              <a:r>
                <a:rPr lang="ru-RU" sz="4800" b="1" dirty="0">
                  <a:solidFill>
                    <a:srgbClr val="0000CC"/>
                  </a:solidFill>
                </a:rPr>
                <a:t>вскоре</a:t>
              </a:r>
            </a:p>
            <a:p>
              <a:pPr algn="ctr"/>
              <a:r>
                <a:rPr lang="ru-RU" sz="4800" b="1" dirty="0">
                  <a:solidFill>
                    <a:srgbClr val="0000CC"/>
                  </a:solidFill>
                </a:rPr>
                <a:t>специи</a:t>
              </a:r>
            </a:p>
            <a:p>
              <a:pPr algn="ctr"/>
              <a:r>
                <a:rPr lang="ru-RU" sz="4800" b="1" dirty="0">
                  <a:solidFill>
                    <a:srgbClr val="0000CC"/>
                  </a:solidFill>
                </a:rPr>
                <a:t>неделя</a:t>
              </a: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179383" y="5354688"/>
            <a:ext cx="475448" cy="338297"/>
            <a:chOff x="-7477828" y="2162779"/>
            <a:chExt cx="559881" cy="466889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69391" y="2162779"/>
              <a:ext cx="551444" cy="466889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77828" y="2162779"/>
              <a:ext cx="551444" cy="46688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71126" y="2162779"/>
              <a:ext cx="551444" cy="466889"/>
            </a:xfrm>
            <a:prstGeom prst="rect">
              <a:avLst/>
            </a:prstGeom>
          </p:spPr>
        </p:pic>
      </p:grpSp>
      <p:sp>
        <p:nvSpPr>
          <p:cNvPr id="5" name="Скругленный прямоугольник 4"/>
          <p:cNvSpPr/>
          <p:nvPr/>
        </p:nvSpPr>
        <p:spPr>
          <a:xfrm>
            <a:off x="6192224" y="5399395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12" name="Умножение 11">
            <a:hlinkClick r:id="rId3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40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9873" y="566886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u="sng" dirty="0">
                  <a:solidFill>
                    <a:srgbClr val="002060"/>
                  </a:solidFill>
                </a:rPr>
                <a:t>4. </a:t>
              </a:r>
              <a:r>
                <a:rPr lang="ru-RU" sz="4400" b="1" u="sng" dirty="0" smtClean="0">
                  <a:solidFill>
                    <a:srgbClr val="002060"/>
                  </a:solidFill>
                </a:rPr>
                <a:t>Серьёзный вопрос!</a:t>
              </a:r>
            </a:p>
            <a:p>
              <a:pPr algn="ctr"/>
              <a:endParaRPr lang="ru-RU" sz="44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i="1" dirty="0" smtClean="0">
                  <a:solidFill>
                    <a:srgbClr val="0000CC"/>
                  </a:solidFill>
                </a:rPr>
                <a:t>Что </a:t>
              </a:r>
              <a:r>
                <a:rPr lang="ru-RU" sz="4400" b="1" i="1" dirty="0">
                  <a:solidFill>
                    <a:srgbClr val="0000CC"/>
                  </a:solidFill>
                </a:rPr>
                <a:t>помогает смягчить согласные? </a:t>
              </a:r>
              <a:endParaRPr lang="ru-RU" sz="4400" b="1" i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endParaRPr lang="ru-RU" sz="44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92224" y="5384161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49873" y="550036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Согласные помогают смягчить буквы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ь</a:t>
              </a:r>
              <a:r>
                <a:rPr lang="ru-RU" sz="4400" b="1" dirty="0">
                  <a:solidFill>
                    <a:srgbClr val="0000CC"/>
                  </a:solidFill>
                </a:rPr>
                <a:t>, е, ё, ю, я,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и.</a:t>
              </a:r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88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9873" y="566078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u="sng" dirty="0">
                  <a:solidFill>
                    <a:srgbClr val="002060"/>
                  </a:solidFill>
                </a:rPr>
                <a:t>5. </a:t>
              </a:r>
              <a:r>
                <a:rPr lang="ru-RU" sz="4400" b="1" u="sng" dirty="0" smtClean="0">
                  <a:solidFill>
                    <a:srgbClr val="002060"/>
                  </a:solidFill>
                </a:rPr>
                <a:t>Всегда одинаковые?</a:t>
              </a: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i="1" dirty="0" smtClean="0">
                  <a:solidFill>
                    <a:srgbClr val="0000CC"/>
                  </a:solidFill>
                </a:rPr>
                <a:t>Какие </a:t>
              </a:r>
              <a:r>
                <a:rPr lang="ru-RU" sz="4000" b="1" i="1" dirty="0">
                  <a:solidFill>
                    <a:srgbClr val="0000CC"/>
                  </a:solidFill>
                </a:rPr>
                <a:t>согласные не нужно смягчать и почему? </a:t>
              </a:r>
              <a:endParaRPr lang="ru-RU" sz="4000" b="1" i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6182" y="5385991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33831" y="590052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Не нужно смягчать согласные Й, Ч, Щ, потому что это непарные мягкие согласные.</a:t>
              </a:r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30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1596" y="140424"/>
            <a:ext cx="5733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Горы Твёрдых согласных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916" y="140424"/>
            <a:ext cx="3845859" cy="264907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6" name="Группа 5"/>
          <p:cNvGrpSpPr/>
          <p:nvPr/>
        </p:nvGrpSpPr>
        <p:grpSpPr>
          <a:xfrm>
            <a:off x="4484992" y="952758"/>
            <a:ext cx="4378590" cy="859522"/>
            <a:chOff x="3678741" y="882315"/>
            <a:chExt cx="4796590" cy="5093368"/>
          </a:xfrm>
        </p:grpSpPr>
        <p:sp>
          <p:nvSpPr>
            <p:cNvPr id="7" name="Прямоугольник 6">
              <a:hlinkClick r:id="rId3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8" name="Рамка 7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734301" y="2153425"/>
            <a:ext cx="4378590" cy="859522"/>
            <a:chOff x="3678741" y="882315"/>
            <a:chExt cx="4796590" cy="5093368"/>
          </a:xfrm>
        </p:grpSpPr>
        <p:sp>
          <p:nvSpPr>
            <p:cNvPr id="10" name="Прямоугольник 9">
              <a:hlinkClick r:id="rId4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1" name="Рамка 10">
              <a:hlinkClick r:id="rId4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334677" y="4417875"/>
            <a:ext cx="4378590" cy="859522"/>
            <a:chOff x="3678741" y="882315"/>
            <a:chExt cx="4796590" cy="5093368"/>
          </a:xfrm>
        </p:grpSpPr>
        <p:sp>
          <p:nvSpPr>
            <p:cNvPr id="13" name="Прямоугольник 12">
              <a:hlinkClick r:id="rId5" action="ppaction://hlinksldjump"/>
            </p:cNvPr>
            <p:cNvSpPr/>
            <p:nvPr/>
          </p:nvSpPr>
          <p:spPr>
            <a:xfrm>
              <a:off x="3819586" y="1169071"/>
              <a:ext cx="4499619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4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4" name="Рамка 13">
              <a:hlinkClick r:id="rId5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576321" y="5515413"/>
            <a:ext cx="4378590" cy="859522"/>
            <a:chOff x="3678741" y="882315"/>
            <a:chExt cx="4796590" cy="5093368"/>
          </a:xfrm>
        </p:grpSpPr>
        <p:sp>
          <p:nvSpPr>
            <p:cNvPr id="16" name="Прямоугольник 15">
              <a:hlinkClick r:id="rId6" action="ppaction://hlinksldjump"/>
            </p:cNvPr>
            <p:cNvSpPr/>
            <p:nvPr/>
          </p:nvSpPr>
          <p:spPr>
            <a:xfrm>
              <a:off x="3847760" y="1169071"/>
              <a:ext cx="4471445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5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7" name="Рамка 16">
              <a:hlinkClick r:id="rId6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029617" y="3320337"/>
            <a:ext cx="4378590" cy="859522"/>
            <a:chOff x="3678741" y="882315"/>
            <a:chExt cx="4796590" cy="5093368"/>
          </a:xfrm>
        </p:grpSpPr>
        <p:sp>
          <p:nvSpPr>
            <p:cNvPr id="19" name="Прямоугольник 18">
              <a:hlinkClick r:id="rId7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20" name="Рамка 19">
              <a:hlinkClick r:id="rId7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21" name="Управляющая кнопка: домой 20">
            <a:hlinkClick r:id="rId8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9873" y="566078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u="sng" dirty="0" smtClean="0">
                  <a:solidFill>
                    <a:srgbClr val="002060"/>
                  </a:solidFill>
                </a:rPr>
                <a:t>1. Твёрдый вопрос!</a:t>
              </a:r>
            </a:p>
            <a:p>
              <a:pPr marL="742950" indent="-742950" algn="ctr">
                <a:buAutoNum type="arabicPeriod"/>
              </a:pP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i="1" dirty="0" smtClean="0">
                  <a:solidFill>
                    <a:srgbClr val="0000CC"/>
                  </a:solidFill>
                </a:rPr>
                <a:t>Какие </a:t>
              </a:r>
              <a:r>
                <a:rPr lang="ru-RU" sz="4400" b="1" i="1" dirty="0">
                  <a:solidFill>
                    <a:srgbClr val="0000CC"/>
                  </a:solidFill>
                </a:rPr>
                <a:t>согласные нельзя смягчить и почему? </a:t>
              </a:r>
              <a:endParaRPr lang="ru-RU" sz="4400" b="1" i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endParaRPr lang="ru-RU" sz="44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1" name="Умножение 10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94019" y="5385991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33831" y="526744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Нельзя смягчить согласные Ж, Ш, Ц, потому что они непарные твёрдые. </a:t>
              </a:r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877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9873" y="566078"/>
            <a:ext cx="7402192" cy="5654842"/>
            <a:chOff x="3634368" y="903909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2.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Твёрдые отношения!</a:t>
              </a:r>
            </a:p>
            <a:p>
              <a:r>
                <a:rPr lang="ru-RU" sz="3200" b="1" dirty="0" smtClean="0">
                  <a:solidFill>
                    <a:srgbClr val="0000CC"/>
                  </a:solidFill>
                </a:rPr>
                <a:t>Ц </a:t>
              </a:r>
              <a:r>
                <a:rPr lang="ru-RU" sz="3200" b="1" dirty="0">
                  <a:solidFill>
                    <a:srgbClr val="0000CC"/>
                  </a:solidFill>
                </a:rPr>
                <a:t>– непарный твёрдый согласный. Заполните клетки, чтобы получились слова. </a:t>
              </a:r>
              <a:endParaRPr lang="ru-RU" sz="32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36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  <a:p>
              <a:pPr algn="ctr"/>
              <a:endParaRPr lang="ru-RU" sz="40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34368" y="903909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9598" y="5387407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699209"/>
              </p:ext>
            </p:extLst>
          </p:nvPr>
        </p:nvGraphicFramePr>
        <p:xfrm>
          <a:off x="3023714" y="4733408"/>
          <a:ext cx="2113064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8266"/>
                <a:gridCol w="528266"/>
                <a:gridCol w="528266"/>
                <a:gridCol w="528266"/>
              </a:tblGrid>
              <a:tr h="466859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</a:rPr>
                        <a:t>Ц</a:t>
                      </a:r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</a:rPr>
                        <a:t>И</a:t>
                      </a:r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466859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</a:rPr>
                        <a:t>Ц</a:t>
                      </a:r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</a:rPr>
                        <a:t>Е</a:t>
                      </a:r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762987"/>
              </p:ext>
            </p:extLst>
          </p:nvPr>
        </p:nvGraphicFramePr>
        <p:xfrm>
          <a:off x="3023716" y="3697088"/>
          <a:ext cx="2651375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0275"/>
                <a:gridCol w="530275"/>
                <a:gridCol w="530275"/>
                <a:gridCol w="530275"/>
                <a:gridCol w="5302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</a:rPr>
                        <a:t>Ц</a:t>
                      </a:r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</a:rPr>
                        <a:t>Ц</a:t>
                      </a:r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</a:rPr>
                        <a:t>Ы</a:t>
                      </a:r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305675"/>
              </p:ext>
            </p:extLst>
          </p:nvPr>
        </p:nvGraphicFramePr>
        <p:xfrm>
          <a:off x="3025024" y="2660768"/>
          <a:ext cx="3179640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9940"/>
                <a:gridCol w="529940"/>
                <a:gridCol w="529940"/>
                <a:gridCol w="529940"/>
                <a:gridCol w="529940"/>
                <a:gridCol w="529940"/>
              </a:tblGrid>
              <a:tr h="398715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</a:rPr>
                        <a:t>Ц</a:t>
                      </a:r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</a:rPr>
                        <a:t>О</a:t>
                      </a:r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398715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</a:rPr>
                        <a:t>Ц</a:t>
                      </a:r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</a:rPr>
                        <a:t>У</a:t>
                      </a:r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2" name="Группа 21"/>
          <p:cNvGrpSpPr/>
          <p:nvPr/>
        </p:nvGrpSpPr>
        <p:grpSpPr>
          <a:xfrm>
            <a:off x="757894" y="566078"/>
            <a:ext cx="7402192" cy="5654842"/>
            <a:chOff x="-6787417" y="3107611"/>
            <a:chExt cx="7402192" cy="5654842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-6787417" y="3107611"/>
              <a:ext cx="7402192" cy="5654842"/>
              <a:chOff x="3678741" y="882315"/>
              <a:chExt cx="4796590" cy="5093368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3817323" y="1068432"/>
                <a:ext cx="4501882" cy="4764322"/>
              </a:xfrm>
              <a:prstGeom prst="rect">
                <a:avLst/>
              </a:prstGeom>
              <a:solidFill>
                <a:srgbClr val="FFFFB7"/>
              </a:solidFill>
              <a:ln>
                <a:solidFill>
                  <a:srgbClr val="FF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 smtClean="0">
                  <a:solidFill>
                    <a:srgbClr val="0000CC"/>
                  </a:solidFill>
                </a:endParaRPr>
              </a:p>
            </p:txBody>
          </p:sp>
          <p:sp>
            <p:nvSpPr>
              <p:cNvPr id="15" name="Рамка 14"/>
              <p:cNvSpPr/>
              <p:nvPr/>
            </p:nvSpPr>
            <p:spPr>
              <a:xfrm>
                <a:off x="3678741" y="882315"/>
                <a:ext cx="4796590" cy="5093368"/>
              </a:xfrm>
              <a:prstGeom prst="frame">
                <a:avLst>
                  <a:gd name="adj1" fmla="val 4956"/>
                </a:avLst>
              </a:prstGeom>
              <a:solidFill>
                <a:srgbClr val="0000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divo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b="1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prstClr val="black"/>
                <a:srgbClr val="FFFFB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488159" y="3620356"/>
              <a:ext cx="4613521" cy="4523874"/>
            </a:xfrm>
            <a:prstGeom prst="rect">
              <a:avLst/>
            </a:prstGeom>
            <a:solidFill>
              <a:srgbClr val="FFFFB7"/>
            </a:solidFill>
          </p:spPr>
        </p:pic>
      </p:grpSp>
      <p:sp>
        <p:nvSpPr>
          <p:cNvPr id="18" name="Умножение 17">
            <a:hlinkClick r:id="rId3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67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65915" y="554370"/>
            <a:ext cx="7402192" cy="5654842"/>
            <a:chOff x="3634368" y="839793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3.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Логичные размышления!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Почему </a:t>
              </a:r>
              <a:r>
                <a:rPr lang="ru-RU" sz="3600" b="1" i="1" dirty="0">
                  <a:solidFill>
                    <a:srgbClr val="0000CC"/>
                  </a:solidFill>
                </a:rPr>
                <a:t>в приведённых ниже словах все согласные твёрдые?</a:t>
              </a:r>
            </a:p>
            <a:p>
              <a:pPr algn="ctr"/>
              <a:r>
                <a:rPr lang="ru-RU" sz="4400" b="1" dirty="0">
                  <a:solidFill>
                    <a:srgbClr val="0000CC"/>
                  </a:solidFill>
                </a:rPr>
                <a:t>Мышь, роскошь, тест, ложь, намажь, ложиться, сцена, антенна,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скучно.</a:t>
              </a:r>
            </a:p>
            <a:p>
              <a:pPr algn="ctr"/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34368" y="839793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81889" y="5377746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65915" y="554370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700" b="1" dirty="0">
                  <a:solidFill>
                    <a:srgbClr val="0000CC"/>
                  </a:solidFill>
                </a:rPr>
                <a:t>Мышь, роскошь</a:t>
              </a:r>
              <a:r>
                <a:rPr lang="ru-RU" sz="2700" b="1" dirty="0" smtClean="0">
                  <a:solidFill>
                    <a:srgbClr val="0000CC"/>
                  </a:solidFill>
                </a:rPr>
                <a:t>,</a:t>
              </a:r>
              <a:r>
                <a:rPr lang="ru-RU" sz="2700" b="1" dirty="0">
                  <a:solidFill>
                    <a:srgbClr val="0000CC"/>
                  </a:solidFill>
                </a:rPr>
                <a:t> ложь, </a:t>
              </a:r>
              <a:r>
                <a:rPr lang="ru-RU" sz="2700" b="1" dirty="0" smtClean="0">
                  <a:solidFill>
                    <a:srgbClr val="0000CC"/>
                  </a:solidFill>
                </a:rPr>
                <a:t>намажь – Ь показывает грамматическую категорию, все шипящие – непарные твёрдые, гласные Ы, О, А показывают твёрдость согласных.  </a:t>
              </a:r>
              <a:endParaRPr lang="en-US" sz="2700" b="1" dirty="0" smtClean="0">
                <a:solidFill>
                  <a:srgbClr val="0000CC"/>
                </a:solidFill>
              </a:endParaRPr>
            </a:p>
            <a:p>
              <a:r>
                <a:rPr lang="ru-RU" sz="2700" b="1" dirty="0" smtClean="0">
                  <a:solidFill>
                    <a:srgbClr val="0000CC"/>
                  </a:solidFill>
                </a:rPr>
                <a:t>Тест</a:t>
              </a:r>
              <a:r>
                <a:rPr lang="ru-RU" sz="2700" b="1" dirty="0">
                  <a:solidFill>
                    <a:srgbClr val="0000CC"/>
                  </a:solidFill>
                </a:rPr>
                <a:t>, </a:t>
              </a:r>
              <a:r>
                <a:rPr lang="ru-RU" sz="2700" b="1" dirty="0" smtClean="0">
                  <a:solidFill>
                    <a:srgbClr val="0000CC"/>
                  </a:solidFill>
                </a:rPr>
                <a:t>антенна – буква Е не смягчает согласные в некоторых иноязычных словах. </a:t>
              </a:r>
              <a:endParaRPr lang="en-US" sz="2700" b="1" dirty="0" smtClean="0">
                <a:solidFill>
                  <a:srgbClr val="0000CC"/>
                </a:solidFill>
              </a:endParaRPr>
            </a:p>
            <a:p>
              <a:r>
                <a:rPr lang="ru-RU" sz="2700" b="1" dirty="0" smtClean="0">
                  <a:solidFill>
                    <a:srgbClr val="0000CC"/>
                  </a:solidFill>
                </a:rPr>
                <a:t>Ложиться – ж – непарный твёрдый, сочетание ТЬСЯ даёт звук </a:t>
              </a:r>
              <a:r>
                <a:rPr lang="en-US" sz="27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2700" b="1" dirty="0" err="1" smtClean="0">
                  <a:solidFill>
                    <a:srgbClr val="0000CC"/>
                  </a:solidFill>
                </a:rPr>
                <a:t>ца</a:t>
              </a:r>
              <a:r>
                <a:rPr lang="en-US" sz="2700" b="1" dirty="0" smtClean="0">
                  <a:solidFill>
                    <a:srgbClr val="0000CC"/>
                  </a:solidFill>
                </a:rPr>
                <a:t>]</a:t>
              </a:r>
              <a:r>
                <a:rPr lang="ru-RU" sz="2700" b="1" dirty="0">
                  <a:solidFill>
                    <a:srgbClr val="0000CC"/>
                  </a:solidFill>
                </a:rPr>
                <a:t>.</a:t>
              </a:r>
              <a:r>
                <a:rPr lang="ru-RU" sz="2700" b="1" dirty="0" smtClean="0">
                  <a:solidFill>
                    <a:srgbClr val="0000CC"/>
                  </a:solidFill>
                </a:rPr>
                <a:t> </a:t>
              </a:r>
              <a:endParaRPr lang="en-US" sz="2700" b="1" dirty="0" smtClean="0">
                <a:solidFill>
                  <a:srgbClr val="0000CC"/>
                </a:solidFill>
              </a:endParaRPr>
            </a:p>
            <a:p>
              <a:r>
                <a:rPr lang="ru-RU" sz="2700" b="1" dirty="0" smtClean="0">
                  <a:solidFill>
                    <a:srgbClr val="0000CC"/>
                  </a:solidFill>
                </a:rPr>
                <a:t>Сцена – ц – непарный твёрдый. </a:t>
              </a:r>
              <a:endParaRPr lang="en-US" sz="2700" b="1" dirty="0" smtClean="0">
                <a:solidFill>
                  <a:srgbClr val="0000CC"/>
                </a:solidFill>
              </a:endParaRPr>
            </a:p>
            <a:p>
              <a:r>
                <a:rPr lang="ru-RU" sz="2700" b="1" dirty="0" smtClean="0">
                  <a:solidFill>
                    <a:srgbClr val="0000CC"/>
                  </a:solidFill>
                </a:rPr>
                <a:t>Скучно – буква Ч даёт твёрдый звук </a:t>
              </a:r>
              <a:r>
                <a:rPr lang="en-US" sz="27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2700" b="1" dirty="0" smtClean="0">
                  <a:solidFill>
                    <a:srgbClr val="0000CC"/>
                  </a:solidFill>
                </a:rPr>
                <a:t>ш</a:t>
              </a:r>
              <a:r>
                <a:rPr lang="en-US" sz="2700" b="1" dirty="0" smtClean="0">
                  <a:solidFill>
                    <a:srgbClr val="0000CC"/>
                  </a:solidFill>
                </a:rPr>
                <a:t>]</a:t>
              </a:r>
              <a:r>
                <a:rPr lang="ru-RU" sz="2700" b="1" dirty="0" smtClean="0">
                  <a:solidFill>
                    <a:srgbClr val="0000CC"/>
                  </a:solidFill>
                </a:rPr>
                <a:t>.</a:t>
              </a:r>
              <a:endParaRPr lang="ru-RU" sz="27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7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9873" y="577427"/>
            <a:ext cx="7402192" cy="5654842"/>
            <a:chOff x="3634368" y="903909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4.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Точный подсчёт!</a:t>
              </a:r>
            </a:p>
            <a:p>
              <a:r>
                <a:rPr lang="ru-RU" sz="4000" b="1" i="1" dirty="0" smtClean="0">
                  <a:solidFill>
                    <a:srgbClr val="0000CC"/>
                  </a:solidFill>
                </a:rPr>
                <a:t>Сколько </a:t>
              </a:r>
              <a:r>
                <a:rPr lang="ru-RU" sz="4000" b="1" i="1" dirty="0">
                  <a:solidFill>
                    <a:srgbClr val="0000CC"/>
                  </a:solidFill>
                </a:rPr>
                <a:t>твёрдых звуков в африканской пословице</a:t>
              </a:r>
              <a:r>
                <a:rPr lang="ru-RU" sz="4000" b="1" i="1" dirty="0" smtClean="0">
                  <a:solidFill>
                    <a:srgbClr val="0000CC"/>
                  </a:solidFill>
                </a:rPr>
                <a:t>?</a:t>
              </a:r>
            </a:p>
            <a:p>
              <a:pPr algn="ctr"/>
              <a:endParaRPr lang="ru-RU" sz="16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5400" b="1" dirty="0">
                  <a:solidFill>
                    <a:srgbClr val="0000CC"/>
                  </a:solidFill>
                </a:rPr>
                <a:t>Правда как </a:t>
              </a:r>
              <a:r>
                <a:rPr lang="ru-RU" sz="5400" b="1" dirty="0" smtClean="0">
                  <a:solidFill>
                    <a:srgbClr val="0000CC"/>
                  </a:solidFill>
                </a:rPr>
                <a:t>солнце: её </a:t>
              </a:r>
              <a:r>
                <a:rPr lang="ru-RU" sz="5400" b="1" dirty="0">
                  <a:solidFill>
                    <a:srgbClr val="0000CC"/>
                  </a:solidFill>
                </a:rPr>
                <a:t>рукою не </a:t>
              </a:r>
              <a:r>
                <a:rPr lang="ru-RU" sz="5400" b="1" dirty="0" smtClean="0">
                  <a:solidFill>
                    <a:srgbClr val="0000CC"/>
                  </a:solidFill>
                </a:rPr>
                <a:t>прикроешь.</a:t>
              </a:r>
            </a:p>
            <a:p>
              <a:pPr algn="ctr"/>
              <a:endParaRPr lang="ru-RU" sz="54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34368" y="903909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96929" y="5402812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47663" y="583354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>
                  <a:solidFill>
                    <a:srgbClr val="00B050"/>
                  </a:solidFill>
                </a:rPr>
                <a:t>Пр</a:t>
              </a:r>
              <a:r>
                <a:rPr lang="ru-RU" sz="4400" b="1" dirty="0">
                  <a:solidFill>
                    <a:srgbClr val="0000CC"/>
                  </a:solidFill>
                </a:rPr>
                <a:t>а</a:t>
              </a:r>
              <a:r>
                <a:rPr lang="ru-RU" sz="4400" b="1" dirty="0">
                  <a:solidFill>
                    <a:srgbClr val="00B050"/>
                  </a:solidFill>
                </a:rPr>
                <a:t>вд</a:t>
              </a:r>
              <a:r>
                <a:rPr lang="ru-RU" sz="4400" b="1" dirty="0">
                  <a:solidFill>
                    <a:srgbClr val="0000CC"/>
                  </a:solidFill>
                </a:rPr>
                <a:t>а </a:t>
              </a:r>
              <a:r>
                <a:rPr lang="ru-RU" sz="4400" b="1" dirty="0">
                  <a:solidFill>
                    <a:srgbClr val="00B050"/>
                  </a:solidFill>
                </a:rPr>
                <a:t>к</a:t>
              </a:r>
              <a:r>
                <a:rPr lang="ru-RU" sz="4400" b="1" dirty="0">
                  <a:solidFill>
                    <a:srgbClr val="0000CC"/>
                  </a:solidFill>
                </a:rPr>
                <a:t>а</a:t>
              </a:r>
              <a:r>
                <a:rPr lang="ru-RU" sz="4400" b="1" dirty="0">
                  <a:solidFill>
                    <a:srgbClr val="00B050"/>
                  </a:solidFill>
                </a:rPr>
                <a:t>к</a:t>
              </a:r>
              <a:r>
                <a:rPr lang="ru-RU" sz="4400" b="1" dirty="0">
                  <a:solidFill>
                    <a:srgbClr val="0000CC"/>
                  </a:solidFill>
                </a:rPr>
                <a:t> </a:t>
              </a:r>
              <a:r>
                <a:rPr lang="ru-RU" sz="4400" b="1" dirty="0" smtClean="0">
                  <a:solidFill>
                    <a:srgbClr val="00B050"/>
                  </a:solidFill>
                </a:rPr>
                <a:t>с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о</a:t>
              </a:r>
              <a:r>
                <a:rPr lang="ru-RU" sz="4400" b="1" u="sng" dirty="0" smtClean="0">
                  <a:solidFill>
                    <a:srgbClr val="0000CC"/>
                  </a:solidFill>
                </a:rPr>
                <a:t>л</a:t>
              </a:r>
              <a:r>
                <a:rPr lang="ru-RU" sz="4400" b="1" dirty="0" smtClean="0">
                  <a:solidFill>
                    <a:srgbClr val="00B050"/>
                  </a:solidFill>
                </a:rPr>
                <a:t>нц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е: </a:t>
              </a:r>
              <a:r>
                <a:rPr lang="ru-RU" sz="4400" b="1" dirty="0">
                  <a:solidFill>
                    <a:srgbClr val="0000CC"/>
                  </a:solidFill>
                </a:rPr>
                <a:t>её </a:t>
              </a:r>
              <a:r>
                <a:rPr lang="ru-RU" sz="4400" b="1" dirty="0">
                  <a:solidFill>
                    <a:srgbClr val="00B050"/>
                  </a:solidFill>
                </a:rPr>
                <a:t>р</a:t>
              </a:r>
              <a:r>
                <a:rPr lang="ru-RU" sz="4400" b="1" dirty="0">
                  <a:solidFill>
                    <a:srgbClr val="0000CC"/>
                  </a:solidFill>
                </a:rPr>
                <a:t>у</a:t>
              </a:r>
              <a:r>
                <a:rPr lang="ru-RU" sz="4400" b="1" dirty="0">
                  <a:solidFill>
                    <a:srgbClr val="00B050"/>
                  </a:solidFill>
                </a:rPr>
                <a:t>к</a:t>
              </a:r>
              <a:r>
                <a:rPr lang="ru-RU" sz="4400" b="1" dirty="0">
                  <a:solidFill>
                    <a:srgbClr val="0000CC"/>
                  </a:solidFill>
                </a:rPr>
                <a:t>ою не </a:t>
              </a:r>
              <a:r>
                <a:rPr lang="ru-RU" sz="4400" b="1" dirty="0">
                  <a:solidFill>
                    <a:srgbClr val="00B050"/>
                  </a:solidFill>
                </a:rPr>
                <a:t>п</a:t>
              </a:r>
              <a:r>
                <a:rPr lang="ru-RU" sz="4400" b="1" dirty="0">
                  <a:solidFill>
                    <a:srgbClr val="0000CC"/>
                  </a:solidFill>
                </a:rPr>
                <a:t>ри</a:t>
              </a:r>
              <a:r>
                <a:rPr lang="ru-RU" sz="4400" b="1" dirty="0">
                  <a:solidFill>
                    <a:srgbClr val="00B050"/>
                  </a:solidFill>
                </a:rPr>
                <a:t>кр</a:t>
              </a:r>
              <a:r>
                <a:rPr lang="ru-RU" sz="4400" b="1" dirty="0">
                  <a:solidFill>
                    <a:srgbClr val="0000CC"/>
                  </a:solidFill>
                </a:rPr>
                <a:t>ое</a:t>
              </a:r>
              <a:r>
                <a:rPr lang="ru-RU" sz="4400" b="1" dirty="0">
                  <a:solidFill>
                    <a:srgbClr val="00B050"/>
                  </a:solidFill>
                </a:rPr>
                <a:t>ш</a:t>
              </a:r>
              <a:r>
                <a:rPr lang="ru-RU" sz="4400" b="1" dirty="0">
                  <a:solidFill>
                    <a:srgbClr val="0000CC"/>
                  </a:solidFill>
                </a:rPr>
                <a:t>ь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. – 15 твёрдых согласных звуков</a:t>
              </a:r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30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2989" y="580207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u="sng" dirty="0" smtClean="0">
                  <a:solidFill>
                    <a:srgbClr val="002060"/>
                  </a:solidFill>
                </a:rPr>
                <a:t>5. Музыкальные слова!</a:t>
              </a:r>
            </a:p>
            <a:p>
              <a:pPr algn="ctr"/>
              <a:endParaRPr lang="ru-RU" sz="3600" b="1" u="sng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i="1" dirty="0" smtClean="0">
                  <a:solidFill>
                    <a:srgbClr val="0000CC"/>
                  </a:solidFill>
                </a:rPr>
                <a:t>Назовите по 5 слов, в которых есть «ноты» </a:t>
              </a:r>
            </a:p>
            <a:p>
              <a:pPr algn="ctr"/>
              <a:r>
                <a:rPr lang="ru-RU" sz="4400" b="1" i="1" dirty="0" smtClean="0">
                  <a:solidFill>
                    <a:srgbClr val="0000CC"/>
                  </a:solidFill>
                </a:rPr>
                <a:t>ДО и ФА.</a:t>
              </a:r>
            </a:p>
            <a:p>
              <a:pPr algn="ctr"/>
              <a:endParaRPr lang="ru-RU" sz="44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1863" y="5380754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64" y="4118301"/>
            <a:ext cx="1635748" cy="1635748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742989" y="570154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rgbClr val="0000CC"/>
                  </a:solidFill>
                </a:rPr>
                <a:t>Долго, доблесть, добрый, доля, бордовый, дзюдо, садовник, долг, дом,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доктор.</a:t>
              </a:r>
              <a:endParaRPr lang="ru-RU" sz="40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>
                  <a:solidFill>
                    <a:srgbClr val="0000CC"/>
                  </a:solidFill>
                </a:rPr>
                <a:t>Фасоль, фасовка, фазан, фауна, арфа, софа, фаза,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нимфа.</a:t>
              </a:r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3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3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2212"/>
            <a:ext cx="7402192" cy="5654842"/>
            <a:chOff x="3666397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2</a:t>
              </a:r>
              <a:r>
                <a:rPr lang="ru-RU" sz="4000" b="1" u="sng" dirty="0">
                  <a:solidFill>
                    <a:srgbClr val="002060"/>
                  </a:solidFill>
                </a:rPr>
                <a:t>. Минутка на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шутку! </a:t>
              </a:r>
              <a:endParaRPr lang="ru-RU" sz="4000" b="1" u="sng" dirty="0">
                <a:solidFill>
                  <a:srgbClr val="002060"/>
                </a:solidFill>
              </a:endParaRPr>
            </a:p>
            <a:p>
              <a:r>
                <a:rPr lang="ru-RU" sz="3200" b="1" i="1" dirty="0" smtClean="0">
                  <a:solidFill>
                    <a:srgbClr val="0000CC"/>
                  </a:solidFill>
                </a:rPr>
                <a:t>1. </a:t>
              </a:r>
              <a:r>
                <a:rPr lang="ru-RU" sz="3300" b="1" i="1" dirty="0" smtClean="0">
                  <a:solidFill>
                    <a:srgbClr val="0000CC"/>
                  </a:solidFill>
                </a:rPr>
                <a:t>Что </a:t>
              </a:r>
              <a:r>
                <a:rPr lang="ru-RU" sz="3300" b="1" i="1" dirty="0">
                  <a:solidFill>
                    <a:srgbClr val="0000CC"/>
                  </a:solidFill>
                </a:rPr>
                <a:t>находится в начале отрезка? </a:t>
              </a:r>
            </a:p>
            <a:p>
              <a:r>
                <a:rPr lang="ru-RU" sz="3300" b="1" i="1" dirty="0" smtClean="0">
                  <a:solidFill>
                    <a:srgbClr val="0000CC"/>
                  </a:solidFill>
                </a:rPr>
                <a:t>2. Что </a:t>
              </a:r>
              <a:r>
                <a:rPr lang="ru-RU" sz="3300" b="1" i="1" dirty="0">
                  <a:solidFill>
                    <a:srgbClr val="0000CC"/>
                  </a:solidFill>
                </a:rPr>
                <a:t>мы говорим в начале </a:t>
              </a:r>
              <a:r>
                <a:rPr lang="ru-RU" sz="3300" b="1" i="1" dirty="0" smtClean="0">
                  <a:solidFill>
                    <a:srgbClr val="0000CC"/>
                  </a:solidFill>
                </a:rPr>
                <a:t>урока?</a:t>
              </a:r>
              <a:endParaRPr lang="ru-RU" sz="3300" b="1" i="1" dirty="0">
                <a:solidFill>
                  <a:srgbClr val="0000CC"/>
                </a:solidFill>
              </a:endParaRPr>
            </a:p>
            <a:p>
              <a:r>
                <a:rPr lang="ru-RU" sz="3300" b="1" i="1" dirty="0" smtClean="0">
                  <a:solidFill>
                    <a:srgbClr val="0000CC"/>
                  </a:solidFill>
                </a:rPr>
                <a:t>3. Ради какого звука русский изобретатель Попов нашёл способ передавать на большие расстояния человеческую речь без помощи проводов? </a:t>
              </a:r>
              <a:endParaRPr lang="ru-RU" sz="3300" b="1" i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66397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58829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27815" y="582212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 algn="ctr">
                <a:buAutoNum type="arabicPeriod"/>
              </a:pPr>
              <a:r>
                <a:rPr lang="ru-RU" sz="4400" b="1" dirty="0" smtClean="0">
                  <a:solidFill>
                    <a:srgbClr val="0000CC"/>
                  </a:solidFill>
                </a:rPr>
                <a:t>Буква О</a:t>
              </a:r>
            </a:p>
            <a:p>
              <a:pPr marL="514350" indent="-514350" algn="ctr">
                <a:buAutoNum type="arabicPeriod"/>
              </a:pPr>
              <a:r>
                <a:rPr lang="ru-RU" sz="4400" b="1" dirty="0" smtClean="0">
                  <a:solidFill>
                    <a:srgbClr val="0000CC"/>
                  </a:solidFill>
                </a:rPr>
                <a:t>Звук У</a:t>
              </a:r>
            </a:p>
            <a:p>
              <a:pPr marL="514350" indent="-514350" algn="ctr">
                <a:buAutoNum type="arabicPeriod"/>
              </a:pPr>
              <a:r>
                <a:rPr lang="ru-RU" sz="4400" b="1" dirty="0" smtClean="0">
                  <a:solidFill>
                    <a:srgbClr val="0000CC"/>
                  </a:solidFill>
                </a:rPr>
                <a:t>Ради – О 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77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5552" y="152653"/>
            <a:ext cx="572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Горы Звонких согласных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76" y="152653"/>
            <a:ext cx="3818965" cy="264907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6" name="Группа 5"/>
          <p:cNvGrpSpPr/>
          <p:nvPr/>
        </p:nvGrpSpPr>
        <p:grpSpPr>
          <a:xfrm>
            <a:off x="4468978" y="1251567"/>
            <a:ext cx="4378590" cy="859522"/>
            <a:chOff x="3678741" y="882315"/>
            <a:chExt cx="4796590" cy="5093368"/>
          </a:xfrm>
        </p:grpSpPr>
        <p:sp>
          <p:nvSpPr>
            <p:cNvPr id="7" name="Прямоугольник 6">
              <a:hlinkClick r:id="rId3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8" name="Рамка 7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784021" y="2751545"/>
            <a:ext cx="4378590" cy="859522"/>
            <a:chOff x="3678741" y="882315"/>
            <a:chExt cx="4796590" cy="5093368"/>
          </a:xfrm>
        </p:grpSpPr>
        <p:sp>
          <p:nvSpPr>
            <p:cNvPr id="10" name="Прямоугольник 9">
              <a:hlinkClick r:id="rId4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1" name="Рамка 10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406188" y="5517215"/>
            <a:ext cx="4378590" cy="859522"/>
            <a:chOff x="3678741" y="882315"/>
            <a:chExt cx="4796590" cy="5093368"/>
          </a:xfrm>
        </p:grpSpPr>
        <p:sp>
          <p:nvSpPr>
            <p:cNvPr id="13" name="Прямоугольник 12">
              <a:hlinkClick r:id="rId5" action="ppaction://hlinksldjump"/>
            </p:cNvPr>
            <p:cNvSpPr/>
            <p:nvPr/>
          </p:nvSpPr>
          <p:spPr>
            <a:xfrm>
              <a:off x="3819586" y="1169071"/>
              <a:ext cx="4499619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4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4" name="Рамка 13">
              <a:hlinkClick r:id="rId5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063646" y="4122456"/>
            <a:ext cx="4378590" cy="859522"/>
            <a:chOff x="3678741" y="882315"/>
            <a:chExt cx="4796590" cy="5093368"/>
          </a:xfrm>
        </p:grpSpPr>
        <p:sp>
          <p:nvSpPr>
            <p:cNvPr id="19" name="Прямоугольник 18">
              <a:hlinkClick r:id="rId6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20" name="Рамка 19">
              <a:hlinkClick r:id="rId6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7" name="Управляющая кнопка: домой 16">
            <a:hlinkClick r:id="rId7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63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9873" y="566078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u="sng" dirty="0">
                  <a:solidFill>
                    <a:srgbClr val="002060"/>
                  </a:solidFill>
                </a:rPr>
                <a:t>1</a:t>
              </a:r>
              <a:r>
                <a:rPr lang="ru-RU" sz="3600" b="1" u="sng" dirty="0" smtClean="0">
                  <a:solidFill>
                    <a:srgbClr val="002060"/>
                  </a:solidFill>
                </a:rPr>
                <a:t>. </a:t>
              </a:r>
              <a:r>
                <a:rPr lang="ru-RU" sz="3600" b="1" u="sng" dirty="0">
                  <a:solidFill>
                    <a:srgbClr val="002060"/>
                  </a:solidFill>
                </a:rPr>
                <a:t>Очень странное </a:t>
              </a:r>
              <a:r>
                <a:rPr lang="ru-RU" sz="3600" b="1" u="sng" dirty="0" smtClean="0">
                  <a:solidFill>
                    <a:srgbClr val="002060"/>
                  </a:solidFill>
                </a:rPr>
                <a:t>письмо!</a:t>
              </a:r>
              <a:endParaRPr lang="ru-RU" sz="3600" b="1" u="sng" dirty="0">
                <a:solidFill>
                  <a:srgbClr val="002060"/>
                </a:solidFill>
              </a:endParaRPr>
            </a:p>
            <a:p>
              <a:r>
                <a:rPr lang="ru-RU" sz="3200" b="1" i="1" dirty="0" smtClean="0">
                  <a:solidFill>
                    <a:srgbClr val="0000CC"/>
                  </a:solidFill>
                </a:rPr>
                <a:t>Помогите прочитать письмо. Что для этого Вы сделали?</a:t>
              </a:r>
              <a:endParaRPr lang="ru-RU" sz="3200" b="1" i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3400" b="1" dirty="0" smtClean="0">
                  <a:solidFill>
                    <a:srgbClr val="0000CC"/>
                  </a:solidFill>
                </a:rPr>
                <a:t>«Приглашаю </a:t>
              </a:r>
              <a:r>
                <a:rPr lang="ru-RU" sz="3400" b="1" dirty="0">
                  <a:solidFill>
                    <a:srgbClr val="0000CC"/>
                  </a:solidFill>
                </a:rPr>
                <a:t>тебя на </a:t>
              </a:r>
              <a:r>
                <a:rPr lang="ru-RU" sz="3400" b="1" dirty="0" err="1" smtClean="0">
                  <a:solidFill>
                    <a:srgbClr val="0000CC"/>
                  </a:solidFill>
                </a:rPr>
                <a:t>сватьбу</a:t>
              </a:r>
              <a:r>
                <a:rPr lang="ru-RU" sz="3400" b="1" dirty="0" smtClean="0">
                  <a:solidFill>
                    <a:srgbClr val="0000CC"/>
                  </a:solidFill>
                </a:rPr>
                <a:t> точки. Том </a:t>
              </a:r>
              <a:r>
                <a:rPr lang="ru-RU" sz="3400" b="1" dirty="0">
                  <a:solidFill>
                    <a:srgbClr val="0000CC"/>
                  </a:solidFill>
                </a:rPr>
                <a:t>№ 6 пот корой. Зеленая </a:t>
              </a:r>
              <a:r>
                <a:rPr lang="ru-RU" sz="3400" b="1" dirty="0" err="1">
                  <a:solidFill>
                    <a:srgbClr val="0000CC"/>
                  </a:solidFill>
                </a:rPr>
                <a:t>тверь</a:t>
              </a:r>
              <a:r>
                <a:rPr lang="ru-RU" sz="3400" b="1" dirty="0">
                  <a:solidFill>
                    <a:srgbClr val="0000CC"/>
                  </a:solidFill>
                </a:rPr>
                <a:t> налево. Там будет много костей. Моя точка Тина в </a:t>
              </a:r>
              <a:r>
                <a:rPr lang="ru-RU" sz="3400" b="1" dirty="0" smtClean="0">
                  <a:solidFill>
                    <a:srgbClr val="0000CC"/>
                  </a:solidFill>
                </a:rPr>
                <a:t>вате</a:t>
              </a:r>
              <a:r>
                <a:rPr lang="ru-RU" sz="3400" b="1" dirty="0">
                  <a:solidFill>
                    <a:srgbClr val="0000CC"/>
                  </a:solidFill>
                </a:rPr>
                <a:t>. </a:t>
              </a:r>
              <a:r>
                <a:rPr lang="ru-RU" sz="3400" b="1" dirty="0" smtClean="0">
                  <a:solidFill>
                    <a:srgbClr val="0000CC"/>
                  </a:solidFill>
                </a:rPr>
                <a:t>Шаль</a:t>
              </a:r>
              <a:r>
                <a:rPr lang="ru-RU" sz="3400" b="1" dirty="0">
                  <a:solidFill>
                    <a:srgbClr val="0000CC"/>
                  </a:solidFill>
                </a:rPr>
                <a:t>, что из-за тел не могу тебя встретить.</a:t>
              </a:r>
            </a:p>
            <a:p>
              <a:pPr algn="ctr"/>
              <a:r>
                <a:rPr lang="ru-RU" sz="3400" b="1" dirty="0">
                  <a:solidFill>
                    <a:srgbClr val="0000CC"/>
                  </a:solidFill>
                </a:rPr>
                <a:t>Бока. </a:t>
              </a:r>
              <a:r>
                <a:rPr lang="ru-RU" sz="3400" b="1" dirty="0" smtClean="0">
                  <a:solidFill>
                    <a:srgbClr val="0000CC"/>
                  </a:solidFill>
                </a:rPr>
                <a:t>Сахар»</a:t>
              </a:r>
              <a:endParaRPr lang="ru-RU" sz="34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1" name="Умножение 10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90913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65915" y="590052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00CC"/>
                  </a:solidFill>
                </a:rPr>
                <a:t>Автор письма путает парные глухие и звонкие согласные.</a:t>
              </a:r>
            </a:p>
            <a:p>
              <a:pPr algn="ctr"/>
              <a:endParaRPr lang="ru-RU" sz="32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3200" b="1" dirty="0" smtClean="0">
                  <a:solidFill>
                    <a:srgbClr val="0000CC"/>
                  </a:solidFill>
                </a:rPr>
                <a:t>«Приглашаю </a:t>
              </a:r>
              <a:r>
                <a:rPr lang="ru-RU" sz="3200" b="1" dirty="0">
                  <a:solidFill>
                    <a:srgbClr val="0000CC"/>
                  </a:solidFill>
                </a:rPr>
                <a:t>тебя на свадьбу 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дочки</a:t>
              </a:r>
              <a:r>
                <a:rPr lang="ru-RU" sz="3200" b="1" dirty="0">
                  <a:solidFill>
                    <a:srgbClr val="0000CC"/>
                  </a:solidFill>
                </a:rPr>
                <a:t>. 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Дом </a:t>
              </a:r>
              <a:r>
                <a:rPr lang="ru-RU" sz="3200" b="1" dirty="0">
                  <a:solidFill>
                    <a:srgbClr val="0000CC"/>
                  </a:solidFill>
                </a:rPr>
                <a:t>№ 6 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под горой</a:t>
              </a:r>
              <a:r>
                <a:rPr lang="ru-RU" sz="3200" b="1" dirty="0">
                  <a:solidFill>
                    <a:srgbClr val="0000CC"/>
                  </a:solidFill>
                </a:rPr>
                <a:t>. Зеленая 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дверь </a:t>
              </a:r>
              <a:r>
                <a:rPr lang="ru-RU" sz="3200" b="1" dirty="0">
                  <a:solidFill>
                    <a:srgbClr val="0000CC"/>
                  </a:solidFill>
                </a:rPr>
                <a:t>налево. Там будет много 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гостей</a:t>
              </a:r>
              <a:r>
                <a:rPr lang="ru-RU" sz="3200" b="1" dirty="0">
                  <a:solidFill>
                    <a:srgbClr val="0000CC"/>
                  </a:solidFill>
                </a:rPr>
                <a:t>. Моя 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дочка Тина </a:t>
              </a:r>
              <a:r>
                <a:rPr lang="ru-RU" sz="3200" b="1" dirty="0">
                  <a:solidFill>
                    <a:srgbClr val="0000CC"/>
                  </a:solidFill>
                </a:rPr>
                <a:t>в фате. Жаль, что из-за 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дел </a:t>
              </a:r>
              <a:r>
                <a:rPr lang="ru-RU" sz="3200" b="1" dirty="0">
                  <a:solidFill>
                    <a:srgbClr val="0000CC"/>
                  </a:solidFill>
                </a:rPr>
                <a:t>не могу тебя встретить.</a:t>
              </a:r>
            </a:p>
            <a:p>
              <a:pPr algn="ctr"/>
              <a:r>
                <a:rPr lang="ru-RU" sz="3200" b="1" dirty="0" smtClean="0">
                  <a:solidFill>
                    <a:srgbClr val="0000CC"/>
                  </a:solidFill>
                </a:rPr>
                <a:t>Пока</a:t>
              </a:r>
              <a:r>
                <a:rPr lang="ru-RU" sz="3200" b="1" dirty="0">
                  <a:solidFill>
                    <a:srgbClr val="0000CC"/>
                  </a:solidFill>
                </a:rPr>
                <a:t>. </a:t>
              </a:r>
              <a:r>
                <a:rPr lang="ru-RU" sz="3200" b="1" dirty="0" smtClean="0">
                  <a:solidFill>
                    <a:srgbClr val="0000CC"/>
                  </a:solidFill>
                </a:rPr>
                <a:t>Захар</a:t>
              </a:r>
              <a:r>
                <a:rPr lang="ru-RU" sz="3200" b="1" dirty="0">
                  <a:solidFill>
                    <a:srgbClr val="0000CC"/>
                  </a:solidFill>
                </a:rPr>
                <a:t>»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820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9873" y="582120"/>
            <a:ext cx="7402192" cy="5654842"/>
            <a:chOff x="3634368" y="903909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2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. </a:t>
              </a:r>
              <a:r>
                <a:rPr lang="ru-RU" sz="4000" b="1" u="sng" dirty="0">
                  <a:solidFill>
                    <a:srgbClr val="002060"/>
                  </a:solidFill>
                </a:rPr>
                <a:t>Букву в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клетку!</a:t>
              </a:r>
              <a:endParaRPr lang="ru-RU" sz="4000" b="1" u="sng" dirty="0">
                <a:solidFill>
                  <a:srgbClr val="002060"/>
                </a:solidFill>
              </a:endParaRPr>
            </a:p>
            <a:p>
              <a:r>
                <a:rPr lang="ru-RU" sz="4000" b="1" i="1" dirty="0" smtClean="0">
                  <a:solidFill>
                    <a:srgbClr val="0000CC"/>
                  </a:solidFill>
                </a:rPr>
                <a:t>Впишите </a:t>
              </a:r>
              <a:r>
                <a:rPr lang="ru-RU" sz="4000" b="1" i="1" dirty="0">
                  <a:solidFill>
                    <a:srgbClr val="0000CC"/>
                  </a:solidFill>
                </a:rPr>
                <a:t>в пустые клетки </a:t>
              </a:r>
              <a:r>
                <a:rPr lang="ru-RU" sz="4000" b="1" i="1" dirty="0" smtClean="0">
                  <a:solidFill>
                    <a:srgbClr val="0000CC"/>
                  </a:solidFill>
                </a:rPr>
                <a:t>звонкие согласные, </a:t>
              </a:r>
              <a:r>
                <a:rPr lang="ru-RU" sz="4000" b="1" i="1" dirty="0">
                  <a:solidFill>
                    <a:srgbClr val="0000CC"/>
                  </a:solidFill>
                </a:rPr>
                <a:t>чтобы получились </a:t>
              </a:r>
              <a:r>
                <a:rPr lang="ru-RU" sz="4000" b="1" i="1" dirty="0" smtClean="0">
                  <a:solidFill>
                    <a:srgbClr val="0000CC"/>
                  </a:solidFill>
                </a:rPr>
                <a:t>10 разных слов.</a:t>
              </a: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  <a:p>
              <a:pPr algn="ctr"/>
              <a:endParaRPr lang="ru-RU" sz="4000" b="1" dirty="0" smtClean="0">
                <a:solidFill>
                  <a:srgbClr val="0000CC"/>
                </a:solidFill>
              </a:endParaRP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34368" y="903909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90913" y="5390780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61825"/>
              </p:ext>
            </p:extLst>
          </p:nvPr>
        </p:nvGraphicFramePr>
        <p:xfrm>
          <a:off x="1680970" y="3626853"/>
          <a:ext cx="6096000" cy="1432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8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800" b="1" dirty="0" smtClean="0">
                          <a:solidFill>
                            <a:srgbClr val="0000CC"/>
                          </a:solidFill>
                        </a:rPr>
                        <a:t>А</a:t>
                      </a:r>
                      <a:endParaRPr lang="ru-RU" sz="8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8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800" b="1" dirty="0" smtClean="0">
                          <a:solidFill>
                            <a:srgbClr val="0000CC"/>
                          </a:solidFill>
                        </a:rPr>
                        <a:t>А</a:t>
                      </a:r>
                      <a:endParaRPr lang="ru-RU" sz="8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749873" y="582120"/>
            <a:ext cx="7402192" cy="5654842"/>
            <a:chOff x="3669968" y="903909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Ваза, база, лава, дама, жара, зала, мама, жаба, раба, рама, рана и др.</a:t>
              </a:r>
              <a:endParaRPr lang="ru-RU" sz="48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69968" y="903909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7" name="Умножение 16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36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9873" y="582120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3. Звонкое превращение!</a:t>
              </a:r>
              <a:endParaRPr lang="ru-RU" sz="4000" b="1" u="sng" dirty="0">
                <a:solidFill>
                  <a:srgbClr val="002060"/>
                </a:solidFill>
              </a:endParaRPr>
            </a:p>
            <a:p>
              <a:r>
                <a:rPr lang="ru-RU" sz="3600" b="1" i="1" dirty="0">
                  <a:solidFill>
                    <a:srgbClr val="0000CC"/>
                  </a:solidFill>
                </a:rPr>
                <a:t>Образуйте новые слова, заменив 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глухие </a:t>
              </a:r>
              <a:r>
                <a:rPr lang="ru-RU" sz="3600" b="1" i="1" dirty="0">
                  <a:solidFill>
                    <a:srgbClr val="0000CC"/>
                  </a:solidFill>
                </a:rPr>
                <a:t>согласные на парные 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звонкие.</a:t>
              </a:r>
            </a:p>
            <a:p>
              <a:endParaRPr lang="ru-RU" sz="700" b="1" i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Сиять, кора, кол, твоих, шалость, пить, пас, суп,  почка, тень, кость.</a:t>
              </a:r>
            </a:p>
            <a:p>
              <a:pPr algn="ctr"/>
              <a:endParaRPr lang="ru-RU" sz="20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93921" y="5390780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57894" y="582120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Сиять </a:t>
              </a:r>
              <a:r>
                <a:rPr lang="ru-RU" sz="4000" b="1" dirty="0">
                  <a:solidFill>
                    <a:srgbClr val="0000CC"/>
                  </a:solidFill>
                </a:rPr>
                <a:t>–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зиять, кора </a:t>
              </a:r>
              <a:r>
                <a:rPr lang="ru-RU" sz="4000" b="1" dirty="0">
                  <a:solidFill>
                    <a:srgbClr val="0000CC"/>
                  </a:solidFill>
                </a:rPr>
                <a:t>–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гора,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кол </a:t>
              </a:r>
              <a:r>
                <a:rPr lang="ru-RU" sz="4000" b="1" dirty="0">
                  <a:solidFill>
                    <a:srgbClr val="0000CC"/>
                  </a:solidFill>
                </a:rPr>
                <a:t>–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гол, твоих </a:t>
              </a:r>
              <a:r>
                <a:rPr lang="ru-RU" sz="4000" b="1" dirty="0">
                  <a:solidFill>
                    <a:srgbClr val="0000CC"/>
                  </a:solidFill>
                </a:rPr>
                <a:t>–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двоих, шалость </a:t>
              </a:r>
              <a:r>
                <a:rPr lang="ru-RU" sz="4000" b="1" dirty="0">
                  <a:solidFill>
                    <a:srgbClr val="0000CC"/>
                  </a:solidFill>
                </a:rPr>
                <a:t>–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жалость,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пить </a:t>
              </a:r>
              <a:r>
                <a:rPr lang="ru-RU" sz="4000" b="1" dirty="0">
                  <a:solidFill>
                    <a:srgbClr val="0000CC"/>
                  </a:solidFill>
                </a:rPr>
                <a:t>–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бить, пас </a:t>
              </a:r>
              <a:r>
                <a:rPr lang="ru-RU" sz="4000" b="1" dirty="0">
                  <a:solidFill>
                    <a:srgbClr val="0000CC"/>
                  </a:solidFill>
                </a:rPr>
                <a:t>–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бас,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суп </a:t>
              </a:r>
              <a:r>
                <a:rPr lang="ru-RU" sz="4000" b="1" dirty="0">
                  <a:solidFill>
                    <a:srgbClr val="0000CC"/>
                  </a:solidFill>
                </a:rPr>
                <a:t>–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зуб,  </a:t>
              </a:r>
              <a:r>
                <a:rPr lang="ru-RU" sz="4000" b="1" dirty="0">
                  <a:solidFill>
                    <a:srgbClr val="0000CC"/>
                  </a:solidFill>
                </a:rPr>
                <a:t>почка - бочка, </a:t>
              </a:r>
              <a:endParaRPr lang="ru-RU" sz="40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тень </a:t>
              </a:r>
              <a:r>
                <a:rPr lang="ru-RU" sz="4000" b="1" dirty="0">
                  <a:solidFill>
                    <a:srgbClr val="0000CC"/>
                  </a:solidFill>
                </a:rPr>
                <a:t>– день,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кость – гость. 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7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9873" y="582714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4. Важный процесс!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Назовите </a:t>
              </a:r>
              <a:r>
                <a:rPr lang="ru-RU" sz="3600" b="1" i="1" dirty="0">
                  <a:solidFill>
                    <a:srgbClr val="0000CC"/>
                  </a:solidFill>
                </a:rPr>
                <a:t>слова, в которых происходит озвончение глухих 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согласных.</a:t>
              </a:r>
              <a:endParaRPr lang="ru-RU" sz="3600" b="1" i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Сделать</a:t>
              </a:r>
              <a:r>
                <a:rPr lang="ru-RU" sz="4800" b="1" dirty="0">
                  <a:solidFill>
                    <a:srgbClr val="0000CC"/>
                  </a:solidFill>
                </a:rPr>
                <a:t>, 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спешить, сгорать</a:t>
              </a:r>
              <a:r>
                <a:rPr lang="ru-RU" sz="4800" b="1" dirty="0">
                  <a:solidFill>
                    <a:srgbClr val="0000CC"/>
                  </a:solidFill>
                </a:rPr>
                <a:t>, косьба, молотьба, 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стрельба.</a:t>
              </a:r>
            </a:p>
            <a:p>
              <a:pPr algn="ctr"/>
              <a:endParaRPr lang="ru-RU" sz="32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93921" y="5390780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33831" y="582714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b="1" u="sng" dirty="0">
                  <a:solidFill>
                    <a:srgbClr val="00B050"/>
                  </a:solidFill>
                </a:rPr>
                <a:t>С</a:t>
              </a:r>
              <a:r>
                <a:rPr lang="ru-RU" sz="4800" b="1" u="sng" dirty="0">
                  <a:solidFill>
                    <a:srgbClr val="0000CC"/>
                  </a:solidFill>
                </a:rPr>
                <a:t>делать</a:t>
              </a:r>
              <a:r>
                <a:rPr lang="ru-RU" sz="4800" b="1" dirty="0">
                  <a:solidFill>
                    <a:srgbClr val="0000CC"/>
                  </a:solidFill>
                </a:rPr>
                <a:t>, спешить, </a:t>
              </a:r>
              <a:r>
                <a:rPr lang="ru-RU" sz="4800" b="1" u="sng" dirty="0">
                  <a:solidFill>
                    <a:srgbClr val="00B050"/>
                  </a:solidFill>
                </a:rPr>
                <a:t>с</a:t>
              </a:r>
              <a:r>
                <a:rPr lang="ru-RU" sz="4800" b="1" u="sng" dirty="0">
                  <a:solidFill>
                    <a:srgbClr val="0000CC"/>
                  </a:solidFill>
                </a:rPr>
                <a:t>горать, ко</a:t>
              </a:r>
              <a:r>
                <a:rPr lang="ru-RU" sz="4800" b="1" u="sng" dirty="0">
                  <a:solidFill>
                    <a:srgbClr val="00B050"/>
                  </a:solidFill>
                </a:rPr>
                <a:t>сь</a:t>
              </a:r>
              <a:r>
                <a:rPr lang="ru-RU" sz="4800" b="1" u="sng" dirty="0">
                  <a:solidFill>
                    <a:srgbClr val="0000CC"/>
                  </a:solidFill>
                </a:rPr>
                <a:t>ба</a:t>
              </a:r>
              <a:r>
                <a:rPr lang="ru-RU" sz="4800" b="1" dirty="0">
                  <a:solidFill>
                    <a:srgbClr val="0000CC"/>
                  </a:solidFill>
                </a:rPr>
                <a:t>, </a:t>
              </a:r>
              <a:r>
                <a:rPr lang="ru-RU" sz="4800" b="1" u="sng" dirty="0">
                  <a:solidFill>
                    <a:srgbClr val="0000CC"/>
                  </a:solidFill>
                </a:rPr>
                <a:t>моло</a:t>
              </a:r>
              <a:r>
                <a:rPr lang="ru-RU" sz="4800" b="1" u="sng" dirty="0">
                  <a:solidFill>
                    <a:srgbClr val="00B050"/>
                  </a:solidFill>
                </a:rPr>
                <a:t>ть</a:t>
              </a:r>
              <a:r>
                <a:rPr lang="ru-RU" sz="4800" b="1" u="sng" dirty="0">
                  <a:solidFill>
                    <a:srgbClr val="0000CC"/>
                  </a:solidFill>
                </a:rPr>
                <a:t>ба</a:t>
              </a:r>
              <a:r>
                <a:rPr lang="ru-RU" sz="4800" b="1" dirty="0">
                  <a:solidFill>
                    <a:srgbClr val="0000CC"/>
                  </a:solidFill>
                </a:rPr>
                <a:t>, стрельба.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4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164665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Горы Глухих согласных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366" y="164665"/>
            <a:ext cx="3738282" cy="267596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5" name="Группа 4"/>
          <p:cNvGrpSpPr/>
          <p:nvPr/>
        </p:nvGrpSpPr>
        <p:grpSpPr>
          <a:xfrm>
            <a:off x="4468978" y="1189460"/>
            <a:ext cx="4378590" cy="859522"/>
            <a:chOff x="3678741" y="882315"/>
            <a:chExt cx="4796590" cy="5093368"/>
          </a:xfrm>
        </p:grpSpPr>
        <p:sp>
          <p:nvSpPr>
            <p:cNvPr id="6" name="Прямоугольник 5">
              <a:hlinkClick r:id="rId3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7" name="Рамка 6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881067" y="2645678"/>
            <a:ext cx="4378590" cy="859522"/>
            <a:chOff x="3678741" y="882315"/>
            <a:chExt cx="4796590" cy="5093368"/>
          </a:xfrm>
        </p:grpSpPr>
        <p:sp>
          <p:nvSpPr>
            <p:cNvPr id="9" name="Прямоугольник 8">
              <a:hlinkClick r:id="rId4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444288" y="5510083"/>
            <a:ext cx="4378590" cy="859522"/>
            <a:chOff x="3678741" y="882315"/>
            <a:chExt cx="4796590" cy="5093368"/>
          </a:xfrm>
        </p:grpSpPr>
        <p:sp>
          <p:nvSpPr>
            <p:cNvPr id="12" name="Прямоугольник 11">
              <a:hlinkClick r:id="rId5" action="ppaction://hlinksldjump"/>
            </p:cNvPr>
            <p:cNvSpPr/>
            <p:nvPr/>
          </p:nvSpPr>
          <p:spPr>
            <a:xfrm>
              <a:off x="3819586" y="1169071"/>
              <a:ext cx="4499619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4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3" name="Рамка 12">
              <a:hlinkClick r:id="rId5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131886" y="4107796"/>
            <a:ext cx="4378590" cy="859522"/>
            <a:chOff x="3678741" y="882315"/>
            <a:chExt cx="4796590" cy="5093368"/>
          </a:xfrm>
        </p:grpSpPr>
        <p:sp>
          <p:nvSpPr>
            <p:cNvPr id="18" name="Прямоугольник 17">
              <a:hlinkClick r:id="rId6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9" name="Рамка 18">
              <a:hlinkClick r:id="rId6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20" name="Управляющая кнопка: домой 19">
            <a:hlinkClick r:id="rId7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49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61200" y="569087"/>
            <a:ext cx="7402192" cy="5654842"/>
            <a:chOff x="3631314" y="899474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1. Минутка на шутку!</a:t>
              </a:r>
            </a:p>
            <a:p>
              <a:r>
                <a:rPr lang="ru-RU" sz="3700" b="1" dirty="0" smtClean="0">
                  <a:solidFill>
                    <a:srgbClr val="0000CC"/>
                  </a:solidFill>
                </a:rPr>
                <a:t>Что </a:t>
              </a:r>
              <a:r>
                <a:rPr lang="ru-RU" sz="3700" b="1" dirty="0">
                  <a:solidFill>
                    <a:srgbClr val="0000CC"/>
                  </a:solidFill>
                </a:rPr>
                <a:t>стоит посередине окрестности</a:t>
              </a:r>
              <a:r>
                <a:rPr lang="ru-RU" sz="3700" b="1" dirty="0" smtClean="0">
                  <a:solidFill>
                    <a:srgbClr val="0000CC"/>
                  </a:solidFill>
                </a:rPr>
                <a:t>?</a:t>
              </a:r>
            </a:p>
            <a:p>
              <a:r>
                <a:rPr lang="ru-RU" sz="3700" b="1" dirty="0" smtClean="0">
                  <a:solidFill>
                    <a:srgbClr val="0000CC"/>
                  </a:solidFill>
                </a:rPr>
                <a:t>Сколько раз нужно произнести П, чтобы машина остановилась? </a:t>
              </a:r>
            </a:p>
            <a:p>
              <a:r>
                <a:rPr lang="ru-RU" sz="3700" b="1" dirty="0" smtClean="0">
                  <a:solidFill>
                    <a:srgbClr val="0000CC"/>
                  </a:solidFill>
                </a:rPr>
                <a:t>Половину какого глухого согласного нужно взять, чтобы расставить книги?</a:t>
              </a: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31314" y="899474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1" name="Умножение 10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93921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56485" y="569087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Посередине окрестности – Т.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100 раз – сто - П.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Половину КА – </a:t>
              </a:r>
              <a:r>
                <a:rPr lang="ru-RU" sz="4400" b="1" dirty="0" err="1" smtClean="0">
                  <a:solidFill>
                    <a:srgbClr val="0000CC"/>
                  </a:solidFill>
                </a:rPr>
                <a:t>пол-КА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415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2654" y="582529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2.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Глухое превращение!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Образуйте новые слова, заменив звонкие согласные на парные глухие.</a:t>
              </a:r>
            </a:p>
            <a:p>
              <a:endParaRPr lang="ru-RU" b="1" i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Голос, коза, злой, жаль, жить, год, долг, удочка, башня, Дон, </a:t>
              </a:r>
              <a:endParaRPr lang="ru-RU" sz="40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>
                  <a:solidFill>
                    <a:srgbClr val="0000CC"/>
                  </a:solidFill>
                </a:rPr>
                <a:t>д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ело.</a:t>
              </a:r>
              <a:endParaRPr lang="ru-RU" sz="4000" b="1" dirty="0">
                <a:solidFill>
                  <a:srgbClr val="0000CC"/>
                </a:solidFill>
              </a:endParaRPr>
            </a:p>
            <a:p>
              <a:pPr algn="ctr"/>
              <a:endParaRPr lang="ru-RU" sz="28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93921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39116" y="606503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Голос – колос, коза – коса,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злой – слой, жаль – шаль,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жить – шить, год – код,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долг – толк, удочка – уточка, башня – пашня, Дон – тон,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дело – тело.</a:t>
              </a:r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82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8192" y="569086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3.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Важный процесс!</a:t>
              </a:r>
            </a:p>
            <a:p>
              <a:pPr algn="ctr"/>
              <a:r>
                <a:rPr lang="ru-RU" sz="3400" b="1" i="1" dirty="0" smtClean="0">
                  <a:solidFill>
                    <a:srgbClr val="0000CC"/>
                  </a:solidFill>
                </a:rPr>
                <a:t>Что </a:t>
              </a:r>
              <a:r>
                <a:rPr lang="ru-RU" sz="3400" b="1" i="1" dirty="0">
                  <a:solidFill>
                    <a:srgbClr val="0000CC"/>
                  </a:solidFill>
                </a:rPr>
                <a:t>общего в </a:t>
              </a:r>
              <a:r>
                <a:rPr lang="ru-RU" sz="3400" b="1" i="1" dirty="0" smtClean="0">
                  <a:solidFill>
                    <a:srgbClr val="0000CC"/>
                  </a:solidFill>
                </a:rPr>
                <a:t>каждом ряду слов?</a:t>
              </a:r>
              <a:endParaRPr lang="ru-RU" sz="3400" b="1" i="1" dirty="0">
                <a:solidFill>
                  <a:srgbClr val="0000CC"/>
                </a:solidFill>
              </a:endParaRPr>
            </a:p>
            <a:p>
              <a:r>
                <a:rPr lang="ru-RU" sz="4000" b="1" dirty="0">
                  <a:solidFill>
                    <a:srgbClr val="0000CC"/>
                  </a:solidFill>
                </a:rPr>
                <a:t>а) еж, голубь, морковь, лебедь, гриб,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лошадь, снежки;</a:t>
              </a:r>
              <a:endParaRPr lang="ru-RU" sz="4000" b="1" dirty="0">
                <a:solidFill>
                  <a:srgbClr val="0000CC"/>
                </a:solidFill>
              </a:endParaRPr>
            </a:p>
            <a:p>
              <a:r>
                <a:rPr lang="ru-RU" sz="4000" b="1" dirty="0" smtClean="0">
                  <a:solidFill>
                    <a:srgbClr val="0000CC"/>
                  </a:solidFill>
                </a:rPr>
                <a:t>б) </a:t>
              </a:r>
              <a:r>
                <a:rPr lang="ru-RU" sz="4000" b="1" dirty="0">
                  <a:solidFill>
                    <a:srgbClr val="0000CC"/>
                  </a:solidFill>
                </a:rPr>
                <a:t>салазки, варежки, шубка, сказка, 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крапивка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, </a:t>
              </a:r>
              <a:r>
                <a:rPr lang="ru-RU" sz="4000" b="1" dirty="0">
                  <a:solidFill>
                    <a:srgbClr val="0000CC"/>
                  </a:solidFill>
                </a:rPr>
                <a:t>скобка,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лавка.</a:t>
              </a:r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93921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65915" y="569086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4400" b="1" dirty="0" smtClean="0">
                  <a:solidFill>
                    <a:srgbClr val="0000CC"/>
                  </a:solidFill>
                </a:rPr>
                <a:t>А) </a:t>
              </a:r>
              <a:r>
                <a:rPr lang="ru-RU" sz="4400" b="1" dirty="0">
                  <a:solidFill>
                    <a:srgbClr val="0000CC"/>
                  </a:solidFill>
                </a:rPr>
                <a:t>оглушение на конце слова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;</a:t>
              </a:r>
            </a:p>
            <a:p>
              <a:r>
                <a:rPr lang="ru-RU" sz="4400" b="1" dirty="0" smtClean="0">
                  <a:solidFill>
                    <a:srgbClr val="0000CC"/>
                  </a:solidFill>
                </a:rPr>
                <a:t> </a:t>
              </a:r>
            </a:p>
            <a:p>
              <a:r>
                <a:rPr lang="ru-RU" sz="4400" b="1" dirty="0" smtClean="0">
                  <a:solidFill>
                    <a:srgbClr val="0000CC"/>
                  </a:solidFill>
                </a:rPr>
                <a:t>Б) </a:t>
              </a:r>
              <a:r>
                <a:rPr lang="ru-RU" sz="4400" b="1" dirty="0">
                  <a:solidFill>
                    <a:srgbClr val="0000CC"/>
                  </a:solidFill>
                </a:rPr>
                <a:t>оглушение перед глухой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согласной.</a:t>
              </a:r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7" name="Умножение 16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2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8192" y="569086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4.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Поможет математика! </a:t>
              </a:r>
              <a:endParaRPr lang="ru-RU" sz="4000" b="1" u="sng" dirty="0">
                <a:solidFill>
                  <a:srgbClr val="002060"/>
                </a:solidFill>
              </a:endParaRPr>
            </a:p>
            <a:p>
              <a:pPr algn="ctr"/>
              <a:r>
                <a:rPr lang="ru-RU" sz="3600" b="1" i="1" dirty="0">
                  <a:solidFill>
                    <a:srgbClr val="0000CC"/>
                  </a:solidFill>
                </a:rPr>
                <a:t>Решите 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уравнение:</a:t>
              </a:r>
              <a:endParaRPr lang="ru-RU" sz="3600" b="1" i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Б </a:t>
              </a:r>
              <a:r>
                <a:rPr lang="ru-RU" sz="4400" b="1" dirty="0">
                  <a:solidFill>
                    <a:srgbClr val="0000CC"/>
                  </a:solidFill>
                </a:rPr>
                <a:t>: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П </a:t>
              </a:r>
              <a:r>
                <a:rPr lang="ru-RU" sz="4400" b="1" dirty="0">
                  <a:solidFill>
                    <a:srgbClr val="0000CC"/>
                  </a:solidFill>
                </a:rPr>
                <a:t>=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Д </a:t>
              </a:r>
              <a:r>
                <a:rPr lang="ru-RU" sz="4400" b="1" dirty="0">
                  <a:solidFill>
                    <a:srgbClr val="0000CC"/>
                  </a:solidFill>
                </a:rPr>
                <a:t>: ?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С </a:t>
              </a:r>
              <a:r>
                <a:rPr lang="ru-RU" sz="4400" b="1" dirty="0">
                  <a:solidFill>
                    <a:srgbClr val="0000CC"/>
                  </a:solidFill>
                </a:rPr>
                <a:t>: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З </a:t>
              </a:r>
              <a:r>
                <a:rPr lang="ru-RU" sz="4400" b="1" dirty="0">
                  <a:solidFill>
                    <a:srgbClr val="0000CC"/>
                  </a:solidFill>
                </a:rPr>
                <a:t>=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В </a:t>
              </a:r>
              <a:r>
                <a:rPr lang="ru-RU" sz="4400" b="1" dirty="0">
                  <a:solidFill>
                    <a:srgbClr val="0000CC"/>
                  </a:solidFill>
                </a:rPr>
                <a:t>: ?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Ж </a:t>
              </a:r>
              <a:r>
                <a:rPr lang="ru-RU" sz="4400" b="1" dirty="0">
                  <a:solidFill>
                    <a:srgbClr val="0000CC"/>
                  </a:solidFill>
                </a:rPr>
                <a:t>: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Ш </a:t>
              </a:r>
              <a:r>
                <a:rPr lang="ru-RU" sz="4400" b="1" dirty="0">
                  <a:solidFill>
                    <a:srgbClr val="0000CC"/>
                  </a:solidFill>
                </a:rPr>
                <a:t>=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Г </a:t>
              </a:r>
              <a:r>
                <a:rPr lang="ru-RU" sz="4400" b="1" dirty="0">
                  <a:solidFill>
                    <a:srgbClr val="0000CC"/>
                  </a:solidFill>
                </a:rPr>
                <a:t>: ?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 С : С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= Ц : ?</a:t>
              </a: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К’ : К </a:t>
              </a:r>
              <a:r>
                <a:rPr lang="ru-RU" sz="4400" b="1" dirty="0">
                  <a:solidFill>
                    <a:srgbClr val="0000CC"/>
                  </a:solidFill>
                </a:rPr>
                <a:t>=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? : Х</a:t>
              </a:r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93921" y="5390780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44654" y="569086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>
                  <a:solidFill>
                    <a:srgbClr val="0000CC"/>
                  </a:solidFill>
                </a:rPr>
                <a:t>Б : П = Д :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Т</a:t>
              </a: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>
                  <a:solidFill>
                    <a:srgbClr val="0000CC"/>
                  </a:solidFill>
                </a:rPr>
                <a:t>С : З = В :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Ф</a:t>
              </a: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>
                  <a:solidFill>
                    <a:srgbClr val="0000CC"/>
                  </a:solidFill>
                </a:rPr>
                <a:t>Ж : Ш = Г :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К</a:t>
              </a: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>
                  <a:solidFill>
                    <a:srgbClr val="0000CC"/>
                  </a:solidFill>
                </a:rPr>
                <a:t>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С </a:t>
              </a:r>
              <a:r>
                <a:rPr lang="ru-RU" sz="4400" b="1" dirty="0">
                  <a:solidFill>
                    <a:srgbClr val="0000CC"/>
                  </a:solidFill>
                </a:rPr>
                <a:t>: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С’ </a:t>
              </a:r>
              <a:r>
                <a:rPr lang="ru-RU" sz="4400" b="1" dirty="0">
                  <a:solidFill>
                    <a:srgbClr val="0000CC"/>
                  </a:solidFill>
                </a:rPr>
                <a:t>= Ц :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нет решения, </a:t>
              </a:r>
              <a:endParaRPr lang="en-US" sz="44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нет пары</a:t>
              </a:r>
              <a:endParaRPr lang="ru-RU" sz="44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К’ </a:t>
              </a:r>
              <a:r>
                <a:rPr lang="ru-RU" sz="4400" b="1" dirty="0">
                  <a:solidFill>
                    <a:srgbClr val="0000CC"/>
                  </a:solidFill>
                </a:rPr>
                <a:t>: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К </a:t>
              </a:r>
              <a:r>
                <a:rPr lang="ru-RU" sz="4400" b="1" dirty="0">
                  <a:solidFill>
                    <a:srgbClr val="0000CC"/>
                  </a:solidFill>
                </a:rPr>
                <a:t>=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Х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 </a:t>
              </a:r>
              <a:r>
                <a:rPr lang="ru-RU" sz="4400" b="1" dirty="0">
                  <a:solidFill>
                    <a:srgbClr val="0000CC"/>
                  </a:solidFill>
                </a:rPr>
                <a:t>: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Х</a:t>
              </a:r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4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76471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u="sng" dirty="0">
                  <a:solidFill>
                    <a:srgbClr val="002060"/>
                  </a:solidFill>
                </a:rPr>
                <a:t>3. </a:t>
              </a:r>
              <a:r>
                <a:rPr lang="ru-RU" sz="4400" b="1" u="sng" dirty="0" smtClean="0">
                  <a:solidFill>
                    <a:srgbClr val="002060"/>
                  </a:solidFill>
                </a:rPr>
                <a:t>Буквы и звуки!</a:t>
              </a:r>
            </a:p>
            <a:p>
              <a:pPr algn="ctr"/>
              <a:endParaRPr lang="ru-RU" sz="2000" b="1" u="sng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i="1" dirty="0" smtClean="0">
                  <a:solidFill>
                    <a:srgbClr val="0000CC"/>
                  </a:solidFill>
                </a:rPr>
                <a:t>В </a:t>
              </a:r>
              <a:r>
                <a:rPr lang="ru-RU" sz="4400" b="1" i="1" dirty="0">
                  <a:solidFill>
                    <a:srgbClr val="0000CC"/>
                  </a:solidFill>
                </a:rPr>
                <a:t>русском языке 10 гласных букв: </a:t>
              </a:r>
              <a:endParaRPr lang="ru-RU" sz="4400" b="1" i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i="1" dirty="0" smtClean="0">
                  <a:solidFill>
                    <a:srgbClr val="0000CC"/>
                  </a:solidFill>
                </a:rPr>
                <a:t>А </a:t>
              </a:r>
              <a:r>
                <a:rPr lang="ru-RU" sz="4400" b="1" i="1" dirty="0">
                  <a:solidFill>
                    <a:srgbClr val="0000CC"/>
                  </a:solidFill>
                </a:rPr>
                <a:t>Е </a:t>
              </a:r>
              <a:r>
                <a:rPr lang="ru-RU" sz="4400" b="1" i="1" dirty="0" smtClean="0">
                  <a:solidFill>
                    <a:srgbClr val="0000CC"/>
                  </a:solidFill>
                </a:rPr>
                <a:t>Ё И О </a:t>
              </a:r>
              <a:r>
                <a:rPr lang="ru-RU" sz="4400" b="1" i="1" dirty="0">
                  <a:solidFill>
                    <a:srgbClr val="0000CC"/>
                  </a:solidFill>
                </a:rPr>
                <a:t>У </a:t>
              </a:r>
              <a:r>
                <a:rPr lang="ru-RU" sz="4400" b="1" i="1" dirty="0" smtClean="0">
                  <a:solidFill>
                    <a:srgbClr val="0000CC"/>
                  </a:solidFill>
                </a:rPr>
                <a:t>Ы Э Ю Я.</a:t>
              </a:r>
              <a:endParaRPr lang="ru-RU" sz="4400" b="1" i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i="1" dirty="0">
                  <a:solidFill>
                    <a:srgbClr val="0000CC"/>
                  </a:solidFill>
                </a:rPr>
                <a:t>А сколько гласных звуков и почему</a:t>
              </a:r>
              <a:r>
                <a:rPr lang="ru-RU" sz="4400" b="1" i="1" dirty="0" smtClean="0">
                  <a:solidFill>
                    <a:srgbClr val="0000CC"/>
                  </a:solidFill>
                </a:rPr>
                <a:t>?</a:t>
              </a:r>
            </a:p>
            <a:p>
              <a:pPr algn="ctr"/>
              <a:endParaRPr lang="ru-RU" sz="44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7879" y="5379752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33327" y="576471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В русском языке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6 гласных звуков,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потому что буквы 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Е, Ё, Ю, Я состоят из двух звуков.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2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9158" y="144379"/>
            <a:ext cx="5654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Остров Мягкого знака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69" y="144379"/>
            <a:ext cx="3849526" cy="270285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5" name="Группа 4"/>
          <p:cNvGrpSpPr/>
          <p:nvPr/>
        </p:nvGrpSpPr>
        <p:grpSpPr>
          <a:xfrm>
            <a:off x="4484992" y="952758"/>
            <a:ext cx="4378590" cy="859522"/>
            <a:chOff x="3678741" y="882315"/>
            <a:chExt cx="4796590" cy="5093368"/>
          </a:xfrm>
        </p:grpSpPr>
        <p:sp>
          <p:nvSpPr>
            <p:cNvPr id="6" name="Прямоугольник 5">
              <a:hlinkClick r:id="rId3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7" name="Рамка 6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734301" y="2153425"/>
            <a:ext cx="4378590" cy="859522"/>
            <a:chOff x="3678741" y="882315"/>
            <a:chExt cx="4796590" cy="5093368"/>
          </a:xfrm>
        </p:grpSpPr>
        <p:sp>
          <p:nvSpPr>
            <p:cNvPr id="9" name="Прямоугольник 8">
              <a:hlinkClick r:id="rId4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>
              <a:hlinkClick r:id="rId4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334677" y="4417875"/>
            <a:ext cx="4378590" cy="859522"/>
            <a:chOff x="3678741" y="882315"/>
            <a:chExt cx="4796590" cy="5093368"/>
          </a:xfrm>
        </p:grpSpPr>
        <p:sp>
          <p:nvSpPr>
            <p:cNvPr id="12" name="Прямоугольник 11">
              <a:hlinkClick r:id="rId5" action="ppaction://hlinksldjump"/>
            </p:cNvPr>
            <p:cNvSpPr/>
            <p:nvPr/>
          </p:nvSpPr>
          <p:spPr>
            <a:xfrm>
              <a:off x="3819586" y="1169071"/>
              <a:ext cx="4499619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4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3" name="Рамка 12">
              <a:hlinkClick r:id="rId5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576321" y="5515413"/>
            <a:ext cx="4378590" cy="859522"/>
            <a:chOff x="3678741" y="882315"/>
            <a:chExt cx="4796590" cy="5093368"/>
          </a:xfrm>
        </p:grpSpPr>
        <p:sp>
          <p:nvSpPr>
            <p:cNvPr id="15" name="Прямоугольник 14">
              <a:hlinkClick r:id="rId6" action="ppaction://hlinksldjump"/>
            </p:cNvPr>
            <p:cNvSpPr/>
            <p:nvPr/>
          </p:nvSpPr>
          <p:spPr>
            <a:xfrm>
              <a:off x="3847760" y="1169071"/>
              <a:ext cx="4471445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5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6" name="Рамка 15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029617" y="3320337"/>
            <a:ext cx="4378590" cy="859522"/>
            <a:chOff x="3678741" y="882315"/>
            <a:chExt cx="4796590" cy="5093368"/>
          </a:xfrm>
        </p:grpSpPr>
        <p:sp>
          <p:nvSpPr>
            <p:cNvPr id="18" name="Прямоугольник 17">
              <a:hlinkClick r:id="rId7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9" name="Рамка 18">
              <a:hlinkClick r:id="rId7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20" name="Управляющая кнопка: домой 19">
            <a:hlinkClick r:id="rId8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92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36612" y="563478"/>
            <a:ext cx="7402192" cy="5654842"/>
            <a:chOff x="3678741" y="865156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u="sng" dirty="0" smtClean="0">
                  <a:solidFill>
                    <a:srgbClr val="002060"/>
                  </a:solidFill>
                </a:rPr>
                <a:t>1. Минутка на шутку!</a:t>
              </a:r>
            </a:p>
            <a:p>
              <a:pPr algn="ctr"/>
              <a:endParaRPr lang="ru-RU" sz="48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i="1" dirty="0" smtClean="0">
                  <a:solidFill>
                    <a:srgbClr val="0000CC"/>
                  </a:solidFill>
                </a:rPr>
                <a:t>Чем заканчиваются</a:t>
              </a:r>
            </a:p>
            <a:p>
              <a:pPr algn="ctr"/>
              <a:r>
                <a:rPr lang="ru-RU" sz="4400" b="1" i="1" dirty="0" smtClean="0">
                  <a:solidFill>
                    <a:srgbClr val="0000CC"/>
                  </a:solidFill>
                </a:rPr>
                <a:t> </a:t>
              </a:r>
              <a:r>
                <a:rPr lang="ru-RU" sz="4400" b="1" i="1" dirty="0">
                  <a:solidFill>
                    <a:srgbClr val="0000CC"/>
                  </a:solidFill>
                </a:rPr>
                <a:t>день и ночь</a:t>
              </a:r>
              <a:r>
                <a:rPr lang="ru-RU" sz="4400" b="1" i="1" dirty="0" smtClean="0">
                  <a:solidFill>
                    <a:srgbClr val="0000CC"/>
                  </a:solidFill>
                </a:rPr>
                <a:t>?</a:t>
              </a:r>
            </a:p>
            <a:p>
              <a:pPr algn="ctr"/>
              <a:endParaRPr lang="ru-RU" sz="4800" b="1" dirty="0">
                <a:solidFill>
                  <a:srgbClr val="0000CC"/>
                </a:solidFill>
              </a:endParaRP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65156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1" name="Умножение 10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93921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07309" y="606502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День и ночь заканчиваются мягким знаком.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250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5662" y="563479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2.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Загадки транскрипции! </a:t>
              </a:r>
            </a:p>
            <a:p>
              <a:r>
                <a:rPr lang="ru-RU" sz="3400" b="1" i="1" dirty="0" smtClean="0">
                  <a:solidFill>
                    <a:srgbClr val="0000CC"/>
                  </a:solidFill>
                </a:rPr>
                <a:t>Прочитайте правильно слова:</a:t>
              </a:r>
            </a:p>
            <a:p>
              <a:endParaRPr lang="ru-RU" b="1" i="1" dirty="0" smtClean="0">
                <a:solidFill>
                  <a:srgbClr val="0000CC"/>
                </a:solidFill>
              </a:endParaRPr>
            </a:p>
            <a:p>
              <a:pPr lvl="2"/>
              <a:r>
                <a:rPr lang="en-US" sz="44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сал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err="1" smtClean="0">
                  <a:solidFill>
                    <a:srgbClr val="0000CC"/>
                  </a:solidFill>
                </a:rPr>
                <a:t>йу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]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 – 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сал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у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]</a:t>
              </a:r>
            </a:p>
            <a:p>
              <a:pPr lvl="2"/>
              <a:r>
                <a:rPr lang="en-US" sz="44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пал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й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у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]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 – 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пал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у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]</a:t>
              </a:r>
            </a:p>
            <a:p>
              <a:pPr lvl="2"/>
              <a:r>
                <a:rPr lang="en-US" sz="44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л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от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]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 – 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л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й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от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]</a:t>
              </a:r>
            </a:p>
            <a:p>
              <a:pPr lvl="2"/>
              <a:r>
                <a:rPr lang="en-US" sz="44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с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эм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а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]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 – 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с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эм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й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а</a:t>
              </a:r>
              <a:r>
                <a:rPr lang="en-US" sz="4400" b="1" dirty="0" smtClean="0">
                  <a:solidFill>
                    <a:srgbClr val="0000CC"/>
                  </a:solidFill>
                </a:rPr>
                <a:t>]</a:t>
              </a:r>
              <a:endParaRPr lang="ru-RU" sz="4400" b="1" dirty="0" smtClean="0">
                <a:solidFill>
                  <a:srgbClr val="0000CC"/>
                </a:solidFill>
              </a:endParaRPr>
            </a:p>
            <a:p>
              <a:pPr lvl="1"/>
              <a:endParaRPr lang="ru-RU" sz="28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93921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65915" y="563479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b="1" dirty="0">
                  <a:solidFill>
                    <a:srgbClr val="0000CC"/>
                  </a:solidFill>
                </a:rPr>
                <a:t>солью – 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солю </a:t>
              </a:r>
            </a:p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полью </a:t>
              </a:r>
              <a:r>
                <a:rPr lang="ru-RU" sz="4800" b="1" dirty="0">
                  <a:solidFill>
                    <a:srgbClr val="0000CC"/>
                  </a:solidFill>
                </a:rPr>
                <a:t>– 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полю </a:t>
              </a:r>
            </a:p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лёд </a:t>
              </a:r>
              <a:r>
                <a:rPr lang="ru-RU" sz="4800" b="1" dirty="0">
                  <a:solidFill>
                    <a:srgbClr val="0000CC"/>
                  </a:solidFill>
                </a:rPr>
                <a:t>– 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льёт</a:t>
              </a:r>
            </a:p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семя </a:t>
              </a:r>
              <a:r>
                <a:rPr lang="ru-RU" sz="4800" b="1" dirty="0">
                  <a:solidFill>
                    <a:srgbClr val="0000CC"/>
                  </a:solidFill>
                </a:rPr>
                <a:t>– 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семья </a:t>
              </a:r>
              <a:endParaRPr lang="ru-RU" sz="4800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0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3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5662" y="582529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3.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Особые случаи!</a:t>
              </a:r>
            </a:p>
            <a:p>
              <a:pPr algn="ctr"/>
              <a:endParaRPr lang="ru-RU" sz="2000" b="1" u="sng" dirty="0" smtClean="0">
                <a:solidFill>
                  <a:srgbClr val="0000CC"/>
                </a:solidFill>
              </a:endParaRPr>
            </a:p>
            <a:p>
              <a:r>
                <a:rPr lang="ru-RU" sz="4000" b="1" i="1" dirty="0" smtClean="0">
                  <a:solidFill>
                    <a:srgbClr val="0000CC"/>
                  </a:solidFill>
                </a:rPr>
                <a:t>Говорят, </a:t>
              </a:r>
              <a:r>
                <a:rPr lang="ru-RU" sz="4000" b="1" i="1" dirty="0">
                  <a:solidFill>
                    <a:srgbClr val="0000CC"/>
                  </a:solidFill>
                </a:rPr>
                <a:t>что Ь дружит только с Е, Ё, Ю, Я</a:t>
              </a:r>
              <a:r>
                <a:rPr lang="ru-RU" sz="4000" b="1" i="1" dirty="0" smtClean="0">
                  <a:solidFill>
                    <a:srgbClr val="0000CC"/>
                  </a:solidFill>
                </a:rPr>
                <a:t>, И, </a:t>
              </a:r>
              <a:r>
                <a:rPr lang="ru-RU" sz="4000" b="1" i="1" dirty="0">
                  <a:solidFill>
                    <a:srgbClr val="0000CC"/>
                  </a:solidFill>
                </a:rPr>
                <a:t>но есть исключения. Приведите примеры слов, в которых Ь стоит перед другими гласными. </a:t>
              </a:r>
              <a:endParaRPr lang="ru-RU" sz="3200" b="1" i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83895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42124" y="606503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b="1" dirty="0">
                  <a:solidFill>
                    <a:srgbClr val="0000CC"/>
                  </a:solidFill>
                </a:rPr>
                <a:t>Шампиньон, бульон, медальон, почтальон, батальон, павильон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71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5662" y="582529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4. Ь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в литературе!</a:t>
              </a:r>
            </a:p>
            <a:p>
              <a:pPr algn="ctr"/>
              <a:endParaRPr lang="ru-RU" sz="2000" b="1" u="sng" dirty="0" smtClean="0">
                <a:solidFill>
                  <a:srgbClr val="0000CC"/>
                </a:solidFill>
              </a:endParaRPr>
            </a:p>
            <a:p>
              <a:r>
                <a:rPr lang="ru-RU" sz="3800" b="1" i="1" dirty="0" smtClean="0">
                  <a:solidFill>
                    <a:srgbClr val="0000CC"/>
                  </a:solidFill>
                </a:rPr>
                <a:t>В </a:t>
              </a:r>
              <a:r>
                <a:rPr lang="ru-RU" sz="3800" b="1" i="1" dirty="0">
                  <a:solidFill>
                    <a:srgbClr val="0000CC"/>
                  </a:solidFill>
                </a:rPr>
                <a:t>какой сказке есть слова:</a:t>
              </a:r>
            </a:p>
            <a:p>
              <a:pPr algn="ctr"/>
              <a:r>
                <a:rPr lang="ru-RU" sz="4000" b="1" dirty="0">
                  <a:solidFill>
                    <a:srgbClr val="0000CC"/>
                  </a:solidFill>
                </a:rPr>
                <a:t>Белёшенька, сочельник, вьётся, вьюга, восхищенья, крыльцо, зеркальце, братья, не кручинься,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хрустальный?</a:t>
              </a:r>
            </a:p>
            <a:p>
              <a:pPr algn="ctr"/>
              <a:endParaRPr lang="ru-RU" sz="40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93921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42124" y="606503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А.С. Пушкин</a:t>
              </a:r>
            </a:p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«Сказка </a:t>
              </a:r>
            </a:p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о мёртвой царевне и </a:t>
              </a:r>
            </a:p>
            <a:p>
              <a:pPr algn="ctr"/>
              <a:r>
                <a:rPr lang="ru-RU" sz="4800" b="1" dirty="0" smtClean="0">
                  <a:solidFill>
                    <a:srgbClr val="0000CC"/>
                  </a:solidFill>
                </a:rPr>
                <a:t>о семи богатырях»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03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5662" y="563479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5.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Три роли Ь!</a:t>
              </a:r>
            </a:p>
            <a:p>
              <a:pPr algn="ctr"/>
              <a:r>
                <a:rPr lang="ru-RU" sz="3900" b="1" i="1" dirty="0" smtClean="0">
                  <a:solidFill>
                    <a:srgbClr val="0000CC"/>
                  </a:solidFill>
                </a:rPr>
                <a:t>В </a:t>
              </a:r>
              <a:r>
                <a:rPr lang="ru-RU" sz="3900" b="1" i="1" dirty="0">
                  <a:solidFill>
                    <a:srgbClr val="0000CC"/>
                  </a:solidFill>
                </a:rPr>
                <a:t>каких </a:t>
              </a:r>
              <a:r>
                <a:rPr lang="ru-RU" sz="3900" b="1" i="1" dirty="0" smtClean="0">
                  <a:solidFill>
                    <a:srgbClr val="0000CC"/>
                  </a:solidFill>
                </a:rPr>
                <a:t>случаях </a:t>
              </a:r>
              <a:r>
                <a:rPr lang="ru-RU" sz="3900" b="1" i="1" dirty="0">
                  <a:solidFill>
                    <a:srgbClr val="0000CC"/>
                  </a:solidFill>
                </a:rPr>
                <a:t>Ь – показатель мягкости согласных, в каких – показатель грамматической категории, в каких – разделительный</a:t>
              </a:r>
              <a:r>
                <a:rPr lang="ru-RU" sz="3900" b="1" i="1" dirty="0" smtClean="0">
                  <a:solidFill>
                    <a:srgbClr val="0000CC"/>
                  </a:solidFill>
                </a:rPr>
                <a:t>? Приведите примеры</a:t>
              </a:r>
              <a:r>
                <a:rPr lang="ru-RU" sz="4000" b="1" i="1" dirty="0" smtClean="0">
                  <a:solidFill>
                    <a:srgbClr val="0000CC"/>
                  </a:solidFill>
                </a:rPr>
                <a:t>.</a:t>
              </a:r>
              <a:endParaRPr lang="ru-RU" sz="2000" b="1" i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93921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55662" y="587453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>
                <a:buAutoNum type="arabicPeriod"/>
              </a:pPr>
              <a:r>
                <a:rPr lang="ru-RU" sz="3600" b="1" dirty="0" smtClean="0">
                  <a:solidFill>
                    <a:srgbClr val="0000CC"/>
                  </a:solidFill>
                </a:rPr>
                <a:t>После согласных – показатель мягкости (конь, день);</a:t>
              </a:r>
            </a:p>
            <a:p>
              <a:pPr marL="514350" indent="-514350">
                <a:buAutoNum type="arabicPeriod"/>
              </a:pPr>
              <a:r>
                <a:rPr lang="ru-RU" sz="3600" b="1" dirty="0" smtClean="0">
                  <a:solidFill>
                    <a:srgbClr val="0000CC"/>
                  </a:solidFill>
                </a:rPr>
                <a:t>После шипящих на конце – показатель грамматических категорий (дочь, идёшь);</a:t>
              </a:r>
            </a:p>
            <a:p>
              <a:pPr marL="514350" indent="-514350">
                <a:buAutoNum type="arabicPeriod"/>
              </a:pPr>
              <a:r>
                <a:rPr lang="ru-RU" sz="3600" b="1" dirty="0" smtClean="0">
                  <a:solidFill>
                    <a:srgbClr val="0000CC"/>
                  </a:solidFill>
                </a:rPr>
                <a:t>После согласных и перед Е, Ё, Ю, Я, И – разделительный (соловьи, полью).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02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5304" y="112962"/>
            <a:ext cx="5598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Вулкан Твёрдого знака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70" y="112962"/>
            <a:ext cx="3858729" cy="270285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15" name="Группа 14"/>
          <p:cNvGrpSpPr/>
          <p:nvPr/>
        </p:nvGrpSpPr>
        <p:grpSpPr>
          <a:xfrm>
            <a:off x="4484992" y="952758"/>
            <a:ext cx="4378590" cy="859522"/>
            <a:chOff x="3678741" y="882315"/>
            <a:chExt cx="4796590" cy="5093368"/>
          </a:xfrm>
        </p:grpSpPr>
        <p:sp>
          <p:nvSpPr>
            <p:cNvPr id="12" name="Прямоугольник 11">
              <a:hlinkClick r:id="rId3" action="ppaction://hlinksldjump"/>
            </p:cNvPr>
            <p:cNvSpPr/>
            <p:nvPr/>
          </p:nvSpPr>
          <p:spPr>
            <a:xfrm>
              <a:off x="3817323" y="1169071"/>
              <a:ext cx="4501882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1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>
              <a:hlinkClick r:id="rId3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734301" y="2153425"/>
            <a:ext cx="4378590" cy="859522"/>
            <a:chOff x="3678741" y="882315"/>
            <a:chExt cx="4796590" cy="5093368"/>
          </a:xfrm>
        </p:grpSpPr>
        <p:sp>
          <p:nvSpPr>
            <p:cNvPr id="17" name="Прямоугольник 16">
              <a:hlinkClick r:id="rId4" action="ppaction://hlinksldjump"/>
            </p:cNvPr>
            <p:cNvSpPr/>
            <p:nvPr/>
          </p:nvSpPr>
          <p:spPr>
            <a:xfrm>
              <a:off x="3821727" y="1169071"/>
              <a:ext cx="4497480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2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8" name="Рамка 17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334677" y="4417875"/>
            <a:ext cx="4378590" cy="859522"/>
            <a:chOff x="3678741" y="882315"/>
            <a:chExt cx="4796590" cy="5093368"/>
          </a:xfrm>
        </p:grpSpPr>
        <p:sp>
          <p:nvSpPr>
            <p:cNvPr id="20" name="Прямоугольник 19">
              <a:hlinkClick r:id="rId5" action="ppaction://hlinksldjump"/>
            </p:cNvPr>
            <p:cNvSpPr/>
            <p:nvPr/>
          </p:nvSpPr>
          <p:spPr>
            <a:xfrm>
              <a:off x="3819586" y="1169071"/>
              <a:ext cx="4499619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4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21" name="Рамка 20">
              <a:hlinkClick r:id="rId5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1576321" y="5515413"/>
            <a:ext cx="4378590" cy="859522"/>
            <a:chOff x="3678741" y="882315"/>
            <a:chExt cx="4796590" cy="5093368"/>
          </a:xfrm>
        </p:grpSpPr>
        <p:sp>
          <p:nvSpPr>
            <p:cNvPr id="23" name="Прямоугольник 22">
              <a:hlinkClick r:id="rId6" action="ppaction://hlinksldjump"/>
            </p:cNvPr>
            <p:cNvSpPr/>
            <p:nvPr/>
          </p:nvSpPr>
          <p:spPr>
            <a:xfrm>
              <a:off x="3847760" y="1169071"/>
              <a:ext cx="4471445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5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24" name="Рамка 23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029617" y="3320337"/>
            <a:ext cx="4378590" cy="859522"/>
            <a:chOff x="3678741" y="882315"/>
            <a:chExt cx="4796590" cy="5093368"/>
          </a:xfrm>
        </p:grpSpPr>
        <p:sp>
          <p:nvSpPr>
            <p:cNvPr id="26" name="Прямоугольник 25">
              <a:hlinkClick r:id="rId7" action="ppaction://hlinksldjump"/>
            </p:cNvPr>
            <p:cNvSpPr/>
            <p:nvPr/>
          </p:nvSpPr>
          <p:spPr>
            <a:xfrm>
              <a:off x="3836141" y="1169071"/>
              <a:ext cx="4483066" cy="451986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0000CC"/>
                  </a:solidFill>
                </a:rPr>
                <a:t>Задание 3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27" name="Рамка 26">
              <a:hlinkClick r:id="rId7" action="ppaction://hlinksldjump"/>
            </p:cNvPr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16463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28" name="Управляющая кнопка: домой 27">
            <a:hlinkClick r:id="rId8" action="ppaction://hlinksldjump" highlightClick="1"/>
          </p:cNvPr>
          <p:cNvSpPr/>
          <p:nvPr/>
        </p:nvSpPr>
        <p:spPr>
          <a:xfrm>
            <a:off x="8177806" y="5563804"/>
            <a:ext cx="685776" cy="5815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65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2656" y="585537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1. Точный подсчёт!</a:t>
              </a:r>
            </a:p>
            <a:p>
              <a:r>
                <a:rPr lang="ru-RU" sz="3200" b="1" i="1" dirty="0" smtClean="0">
                  <a:solidFill>
                    <a:srgbClr val="0000CC"/>
                  </a:solidFill>
                </a:rPr>
                <a:t>В </a:t>
              </a:r>
              <a:r>
                <a:rPr lang="ru-RU" sz="3200" b="1" i="1" dirty="0">
                  <a:solidFill>
                    <a:srgbClr val="0000CC"/>
                  </a:solidFill>
                </a:rPr>
                <a:t>каких словах звуков столько же, сколько букв, и почему?</a:t>
              </a:r>
            </a:p>
            <a:p>
              <a:pPr lvl="5"/>
              <a:r>
                <a:rPr lang="ru-RU" sz="3600" b="1" dirty="0">
                  <a:solidFill>
                    <a:srgbClr val="0000CC"/>
                  </a:solidFill>
                </a:rPr>
                <a:t>въезд </a:t>
              </a:r>
            </a:p>
            <a:p>
              <a:pPr lvl="5"/>
              <a:r>
                <a:rPr lang="ru-RU" sz="3600" b="1" dirty="0">
                  <a:solidFill>
                    <a:srgbClr val="0000CC"/>
                  </a:solidFill>
                </a:rPr>
                <a:t>съёмка </a:t>
              </a:r>
            </a:p>
            <a:p>
              <a:pPr lvl="5"/>
              <a:r>
                <a:rPr lang="ru-RU" sz="3600" b="1" dirty="0">
                  <a:solidFill>
                    <a:srgbClr val="0000CC"/>
                  </a:solidFill>
                </a:rPr>
                <a:t>съёмную</a:t>
              </a:r>
            </a:p>
            <a:p>
              <a:pPr lvl="5"/>
              <a:r>
                <a:rPr lang="ru-RU" sz="3600" b="1" dirty="0">
                  <a:solidFill>
                    <a:srgbClr val="0000CC"/>
                  </a:solidFill>
                </a:rPr>
                <a:t>адъютант</a:t>
              </a:r>
            </a:p>
            <a:p>
              <a:pPr lvl="5"/>
              <a:r>
                <a:rPr lang="ru-RU" sz="3600" b="1" dirty="0">
                  <a:solidFill>
                    <a:srgbClr val="0000CC"/>
                  </a:solidFill>
                </a:rPr>
                <a:t>инъекция</a:t>
              </a:r>
            </a:p>
            <a:p>
              <a:pPr lvl="5"/>
              <a:r>
                <a:rPr lang="ru-RU" sz="3600" b="1" dirty="0" smtClean="0">
                  <a:solidFill>
                    <a:srgbClr val="0000CC"/>
                  </a:solidFill>
                </a:rPr>
                <a:t>объявление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006007" y="2717185"/>
            <a:ext cx="475448" cy="2047319"/>
            <a:chOff x="-7477828" y="1530445"/>
            <a:chExt cx="559881" cy="2484139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77828" y="1530445"/>
              <a:ext cx="551444" cy="466889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77828" y="2162779"/>
              <a:ext cx="551444" cy="46688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69391" y="3547695"/>
              <a:ext cx="551444" cy="466889"/>
            </a:xfrm>
            <a:prstGeom prst="rect">
              <a:avLst/>
            </a:prstGeom>
          </p:spPr>
        </p:pic>
      </p:grpSp>
      <p:sp>
        <p:nvSpPr>
          <p:cNvPr id="5" name="Скругленный прямоугольник 4"/>
          <p:cNvSpPr/>
          <p:nvPr/>
        </p:nvSpPr>
        <p:spPr>
          <a:xfrm>
            <a:off x="6185902" y="5402812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11" name="Умножение 10">
            <a:hlinkClick r:id="rId3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74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54182" y="569495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2. Загадки транскрипции!</a:t>
              </a:r>
            </a:p>
            <a:p>
              <a:r>
                <a:rPr lang="ru-RU" sz="3200" b="1" i="1" dirty="0" smtClean="0">
                  <a:solidFill>
                    <a:srgbClr val="0000CC"/>
                  </a:solidFill>
                </a:rPr>
                <a:t>Прочитайте слова по транскрипции</a:t>
              </a:r>
            </a:p>
            <a:p>
              <a:pPr lvl="1"/>
              <a:r>
                <a:rPr lang="en-US" sz="38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3800" b="1" dirty="0" smtClean="0">
                  <a:solidFill>
                    <a:srgbClr val="0000CC"/>
                  </a:solidFill>
                </a:rPr>
                <a:t>с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3800" b="1" dirty="0" smtClean="0">
                  <a:solidFill>
                    <a:srgbClr val="0000CC"/>
                  </a:solidFill>
                </a:rPr>
                <a:t>эс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3800" b="1" dirty="0" smtClean="0">
                  <a:solidFill>
                    <a:srgbClr val="0000CC"/>
                  </a:solidFill>
                </a:rPr>
                <a:t>т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’] </a:t>
              </a:r>
            </a:p>
            <a:p>
              <a:pPr lvl="1"/>
              <a:r>
                <a:rPr lang="en-US" sz="38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3800" b="1" dirty="0" err="1" smtClean="0">
                  <a:solidFill>
                    <a:srgbClr val="0000CC"/>
                  </a:solidFill>
                </a:rPr>
                <a:t>сй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3800" b="1" dirty="0" smtClean="0">
                  <a:solidFill>
                    <a:srgbClr val="0000CC"/>
                  </a:solidFill>
                </a:rPr>
                <a:t>эс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3800" b="1" dirty="0" smtClean="0">
                  <a:solidFill>
                    <a:srgbClr val="0000CC"/>
                  </a:solidFill>
                </a:rPr>
                <a:t>т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’]</a:t>
              </a:r>
            </a:p>
            <a:p>
              <a:pPr lvl="1"/>
              <a:r>
                <a:rPr lang="en-US" sz="38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3800" b="1" dirty="0" smtClean="0">
                  <a:solidFill>
                    <a:srgbClr val="0000CC"/>
                  </a:solidFill>
                </a:rPr>
                <a:t>пай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3800" b="1" dirty="0" smtClean="0">
                  <a:solidFill>
                    <a:srgbClr val="0000CC"/>
                  </a:solidFill>
                </a:rPr>
                <a:t>д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3800" b="1" dirty="0" smtClean="0">
                  <a:solidFill>
                    <a:srgbClr val="0000CC"/>
                  </a:solidFill>
                </a:rPr>
                <a:t>ом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]</a:t>
              </a:r>
            </a:p>
            <a:p>
              <a:pPr lvl="1"/>
              <a:r>
                <a:rPr lang="en-US" sz="38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3800" b="1" dirty="0" err="1" smtClean="0">
                  <a:solidFill>
                    <a:srgbClr val="0000CC"/>
                  </a:solidFill>
                </a:rPr>
                <a:t>падй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3800" b="1" dirty="0" smtClean="0">
                  <a:solidFill>
                    <a:srgbClr val="0000CC"/>
                  </a:solidFill>
                </a:rPr>
                <a:t>ом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]</a:t>
              </a:r>
            </a:p>
            <a:p>
              <a:pPr lvl="1"/>
              <a:r>
                <a:rPr lang="en-US" sz="38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3800" b="1" dirty="0" smtClean="0">
                  <a:solidFill>
                    <a:srgbClr val="0000CC"/>
                  </a:solidFill>
                </a:rPr>
                <a:t>с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3800" b="1" dirty="0" err="1" smtClean="0">
                  <a:solidFill>
                    <a:srgbClr val="0000CC"/>
                  </a:solidFill>
                </a:rPr>
                <a:t>омка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]</a:t>
              </a:r>
            </a:p>
            <a:p>
              <a:pPr lvl="1"/>
              <a:r>
                <a:rPr lang="en-US" sz="3800" b="1" dirty="0" smtClean="0">
                  <a:solidFill>
                    <a:srgbClr val="0000CC"/>
                  </a:solidFill>
                </a:rPr>
                <a:t>[</a:t>
              </a:r>
              <a:r>
                <a:rPr lang="ru-RU" sz="3800" b="1" dirty="0" err="1" smtClean="0">
                  <a:solidFill>
                    <a:srgbClr val="0000CC"/>
                  </a:solidFill>
                </a:rPr>
                <a:t>сй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’</a:t>
              </a:r>
              <a:r>
                <a:rPr lang="ru-RU" sz="3800" b="1" dirty="0" err="1" smtClean="0">
                  <a:solidFill>
                    <a:srgbClr val="0000CC"/>
                  </a:solidFill>
                </a:rPr>
                <a:t>омка</a:t>
              </a:r>
              <a:r>
                <a:rPr lang="en-US" sz="3800" b="1" dirty="0" smtClean="0">
                  <a:solidFill>
                    <a:srgbClr val="0000CC"/>
                  </a:solidFill>
                </a:rPr>
                <a:t>]</a:t>
              </a: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6194583" y="5402812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91509" y="2149380"/>
            <a:ext cx="257475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b="1" dirty="0" smtClean="0">
                <a:solidFill>
                  <a:srgbClr val="0000CC"/>
                </a:solidFill>
              </a:rPr>
              <a:t>сесть </a:t>
            </a:r>
          </a:p>
          <a:p>
            <a:r>
              <a:rPr lang="ru-RU" sz="3800" b="1" dirty="0" smtClean="0">
                <a:solidFill>
                  <a:srgbClr val="0000CC"/>
                </a:solidFill>
              </a:rPr>
              <a:t>съесть </a:t>
            </a:r>
          </a:p>
          <a:p>
            <a:r>
              <a:rPr lang="ru-RU" sz="3800" b="1" dirty="0" smtClean="0">
                <a:solidFill>
                  <a:srgbClr val="0000CC"/>
                </a:solidFill>
              </a:rPr>
              <a:t>пойдём </a:t>
            </a:r>
          </a:p>
          <a:p>
            <a:r>
              <a:rPr lang="ru-RU" sz="3800" b="1" dirty="0" smtClean="0">
                <a:solidFill>
                  <a:srgbClr val="0000CC"/>
                </a:solidFill>
              </a:rPr>
              <a:t>подъём </a:t>
            </a:r>
          </a:p>
          <a:p>
            <a:r>
              <a:rPr lang="ru-RU" sz="3800" b="1" dirty="0" err="1" smtClean="0">
                <a:solidFill>
                  <a:srgbClr val="0000CC"/>
                </a:solidFill>
              </a:rPr>
              <a:t>Сёмка</a:t>
            </a:r>
            <a:r>
              <a:rPr lang="ru-RU" sz="3800" b="1" dirty="0" smtClean="0">
                <a:solidFill>
                  <a:srgbClr val="0000CC"/>
                </a:solidFill>
              </a:rPr>
              <a:t> </a:t>
            </a:r>
          </a:p>
          <a:p>
            <a:r>
              <a:rPr lang="ru-RU" sz="3800" b="1" dirty="0" smtClean="0">
                <a:solidFill>
                  <a:srgbClr val="0000CC"/>
                </a:solidFill>
              </a:rPr>
              <a:t>съёмка</a:t>
            </a:r>
            <a:endParaRPr lang="ru-RU" sz="3800" b="1" dirty="0">
              <a:solidFill>
                <a:srgbClr val="0000CC"/>
              </a:solidFill>
            </a:endParaRPr>
          </a:p>
        </p:txBody>
      </p:sp>
      <p:sp>
        <p:nvSpPr>
          <p:cNvPr id="12" name="Умножение 11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0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61200" y="579519"/>
            <a:ext cx="7402192" cy="5654842"/>
            <a:chOff x="3641709" y="847997"/>
            <a:chExt cx="4796590" cy="5093368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3. И тут Ъ!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Почему </a:t>
              </a:r>
              <a:r>
                <a:rPr lang="ru-RU" sz="3600" b="1" i="1" dirty="0">
                  <a:solidFill>
                    <a:srgbClr val="0000CC"/>
                  </a:solidFill>
                </a:rPr>
                <a:t>в словах есть Ъ, хотя нет 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приставок?</a:t>
              </a:r>
              <a:endParaRPr lang="ru-RU" sz="3600" b="1" i="1" dirty="0">
                <a:solidFill>
                  <a:srgbClr val="0000CC"/>
                </a:solidFill>
              </a:endParaRPr>
            </a:p>
            <a:p>
              <a:pPr lvl="1"/>
              <a:r>
                <a:rPr lang="ru-RU" sz="4000" b="1" dirty="0" smtClean="0">
                  <a:solidFill>
                    <a:srgbClr val="0000CC"/>
                  </a:solidFill>
                </a:rPr>
                <a:t>двухъярусный</a:t>
              </a:r>
            </a:p>
            <a:p>
              <a:pPr lvl="1"/>
              <a:r>
                <a:rPr lang="ru-RU" sz="4000" b="1" dirty="0" smtClean="0">
                  <a:solidFill>
                    <a:srgbClr val="0000CC"/>
                  </a:solidFill>
                </a:rPr>
                <a:t>трёхъязычный 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четырёхъядерный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  </a:t>
              </a:r>
              <a:r>
                <a:rPr lang="ru-RU" sz="4000" b="1" dirty="0" err="1" smtClean="0">
                  <a:solidFill>
                    <a:srgbClr val="0000CC"/>
                  </a:solidFill>
                </a:rPr>
                <a:t>двухъядровый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 </a:t>
              </a:r>
            </a:p>
            <a:p>
              <a:pPr lvl="1"/>
              <a:r>
                <a:rPr lang="ru-RU" sz="4000" b="1" dirty="0" err="1" smtClean="0">
                  <a:solidFill>
                    <a:srgbClr val="0000CC"/>
                  </a:solidFill>
                </a:rPr>
                <a:t>двухъямный</a:t>
              </a:r>
              <a:endParaRPr lang="ru-RU" sz="4000" b="1" dirty="0" smtClean="0">
                <a:solidFill>
                  <a:srgbClr val="0000CC"/>
                </a:solidFill>
              </a:endParaRPr>
            </a:p>
          </p:txBody>
        </p:sp>
        <p:sp>
          <p:nvSpPr>
            <p:cNvPr id="4" name="Рамка 3"/>
            <p:cNvSpPr/>
            <p:nvPr/>
          </p:nvSpPr>
          <p:spPr>
            <a:xfrm>
              <a:off x="3641709" y="847997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9" name="Скругленный прямоугольник 8"/>
          <p:cNvSpPr/>
          <p:nvPr/>
        </p:nvSpPr>
        <p:spPr>
          <a:xfrm>
            <a:off x="6211188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10" name="Умножение 9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761200" y="590324"/>
            <a:ext cx="7402192" cy="5654842"/>
            <a:chOff x="3678741" y="882315"/>
            <a:chExt cx="4796590" cy="5093368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817322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В сложных словах, первой частью которых является числительное (двух-, трёх-, четырёх-), перед гласными Е, Ё, Ю, Я пишется разделительный Ъ.</a:t>
              </a:r>
            </a:p>
            <a:p>
              <a:pPr algn="ctr"/>
              <a:endParaRPr lang="ru-RU" sz="4000" b="1" dirty="0" smtClean="0">
                <a:solidFill>
                  <a:srgbClr val="0000CC"/>
                </a:solidFill>
              </a:endParaRPr>
            </a:p>
          </p:txBody>
        </p:sp>
        <p:sp>
          <p:nvSpPr>
            <p:cNvPr id="13" name="Рамка 12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04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82529"/>
            <a:ext cx="7402192" cy="5654842"/>
            <a:chOff x="3678741" y="882315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4.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Один звук!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Назовите гласные, которые в этих словах обозначают один звук.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ЛАК</a:t>
              </a:r>
              <a:r>
                <a:rPr lang="ru-RU" sz="4000" b="1" dirty="0">
                  <a:solidFill>
                    <a:srgbClr val="0000CC"/>
                  </a:solidFill>
                </a:rPr>
                <a:t>, МАЯК, </a:t>
              </a:r>
              <a:endParaRPr lang="ru-RU" sz="40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ЮБКА</a:t>
              </a:r>
              <a:r>
                <a:rPr lang="ru-RU" sz="4000" b="1" dirty="0">
                  <a:solidFill>
                    <a:srgbClr val="0000CC"/>
                  </a:solidFill>
                </a:rPr>
                <a:t>,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РИС</a:t>
              </a:r>
              <a:r>
                <a:rPr lang="ru-RU" sz="4000" b="1" dirty="0">
                  <a:solidFill>
                    <a:srgbClr val="0000CC"/>
                  </a:solidFill>
                </a:rPr>
                <a:t>, УРА, </a:t>
              </a:r>
              <a:endParaRPr lang="ru-RU" sz="40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000" b="1" dirty="0">
                  <a:solidFill>
                    <a:srgbClr val="0000CC"/>
                  </a:solidFill>
                </a:rPr>
                <a:t>СИНЯЯ,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МУРАВЬЮ, </a:t>
              </a:r>
            </a:p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ЁЛКА</a:t>
              </a:r>
              <a:r>
                <a:rPr lang="ru-RU" sz="4000" b="1" dirty="0">
                  <a:solidFill>
                    <a:srgbClr val="0000CC"/>
                  </a:solidFill>
                </a:rPr>
                <a:t>,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ПОДЪЕЗД </a:t>
              </a:r>
            </a:p>
            <a:p>
              <a:pPr algn="ctr"/>
              <a:endParaRPr lang="ru-RU" sz="2800" b="1" dirty="0" smtClean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77879" y="539378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27815" y="582529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>
                  <a:solidFill>
                    <a:srgbClr val="0000CC"/>
                  </a:solidFill>
                </a:rPr>
                <a:t>Л</a:t>
              </a:r>
              <a:r>
                <a:rPr lang="ru-RU" sz="4400" b="1" dirty="0">
                  <a:solidFill>
                    <a:srgbClr val="00B050"/>
                  </a:solidFill>
                </a:rPr>
                <a:t>А</a:t>
              </a:r>
              <a:r>
                <a:rPr lang="ru-RU" sz="4400" b="1" dirty="0">
                  <a:solidFill>
                    <a:srgbClr val="0000CC"/>
                  </a:solidFill>
                </a:rPr>
                <a:t>К, М</a:t>
              </a:r>
              <a:r>
                <a:rPr lang="ru-RU" sz="4400" b="1" dirty="0">
                  <a:solidFill>
                    <a:srgbClr val="00B050"/>
                  </a:solidFill>
                </a:rPr>
                <a:t>А</a:t>
              </a:r>
              <a:r>
                <a:rPr lang="ru-RU" sz="4400" b="1" dirty="0">
                  <a:solidFill>
                    <a:srgbClr val="0000CC"/>
                  </a:solidFill>
                </a:rPr>
                <a:t>ЯК, </a:t>
              </a:r>
              <a:endParaRPr lang="ru-RU" sz="44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ЮБК</a:t>
              </a:r>
              <a:r>
                <a:rPr lang="ru-RU" sz="4400" b="1" dirty="0" smtClean="0">
                  <a:solidFill>
                    <a:srgbClr val="00B050"/>
                  </a:solidFill>
                </a:rPr>
                <a:t>А</a:t>
              </a:r>
              <a:r>
                <a:rPr lang="ru-RU" sz="4400" b="1" dirty="0">
                  <a:solidFill>
                    <a:srgbClr val="0000CC"/>
                  </a:solidFill>
                </a:rPr>
                <a:t>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Р</a:t>
              </a:r>
              <a:r>
                <a:rPr lang="ru-RU" sz="4400" b="1" dirty="0" smtClean="0">
                  <a:solidFill>
                    <a:srgbClr val="00B050"/>
                  </a:solidFill>
                </a:rPr>
                <a:t>И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С</a:t>
              </a:r>
              <a:r>
                <a:rPr lang="ru-RU" sz="4400" b="1" dirty="0">
                  <a:solidFill>
                    <a:srgbClr val="0000CC"/>
                  </a:solidFill>
                </a:rPr>
                <a:t>, </a:t>
              </a:r>
              <a:r>
                <a:rPr lang="ru-RU" sz="4400" b="1" dirty="0">
                  <a:solidFill>
                    <a:srgbClr val="00B050"/>
                  </a:solidFill>
                </a:rPr>
                <a:t>У</a:t>
              </a:r>
              <a:r>
                <a:rPr lang="ru-RU" sz="4400" b="1" dirty="0">
                  <a:solidFill>
                    <a:srgbClr val="0000CC"/>
                  </a:solidFill>
                </a:rPr>
                <a:t>Р</a:t>
              </a:r>
              <a:r>
                <a:rPr lang="ru-RU" sz="4400" b="1" dirty="0">
                  <a:solidFill>
                    <a:srgbClr val="00B050"/>
                  </a:solidFill>
                </a:rPr>
                <a:t>А</a:t>
              </a:r>
              <a:r>
                <a:rPr lang="ru-RU" sz="4400" b="1" dirty="0">
                  <a:solidFill>
                    <a:srgbClr val="0000CC"/>
                  </a:solidFill>
                </a:rPr>
                <a:t>, </a:t>
              </a:r>
              <a:endParaRPr lang="ru-RU" sz="4400" b="1" dirty="0" smtClean="0">
                <a:solidFill>
                  <a:srgbClr val="0000CC"/>
                </a:solidFill>
              </a:endParaRP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С</a:t>
              </a:r>
              <a:r>
                <a:rPr lang="ru-RU" sz="4400" b="1" dirty="0" smtClean="0">
                  <a:solidFill>
                    <a:srgbClr val="00B050"/>
                  </a:solidFill>
                </a:rPr>
                <a:t>И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Н</a:t>
              </a:r>
              <a:r>
                <a:rPr lang="ru-RU" sz="4400" b="1" dirty="0" smtClean="0">
                  <a:solidFill>
                    <a:srgbClr val="00B050"/>
                  </a:solidFill>
                </a:rPr>
                <a:t>Я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Я</a:t>
              </a:r>
              <a:r>
                <a:rPr lang="ru-RU" sz="4400" b="1" dirty="0">
                  <a:solidFill>
                    <a:srgbClr val="0000CC"/>
                  </a:solidFill>
                </a:rPr>
                <a:t>, 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М</a:t>
              </a:r>
              <a:r>
                <a:rPr lang="ru-RU" sz="4400" b="1" dirty="0" smtClean="0">
                  <a:solidFill>
                    <a:srgbClr val="00B050"/>
                  </a:solidFill>
                </a:rPr>
                <a:t>У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Р</a:t>
              </a:r>
              <a:r>
                <a:rPr lang="ru-RU" sz="4400" b="1" dirty="0" smtClean="0">
                  <a:solidFill>
                    <a:srgbClr val="00B050"/>
                  </a:solidFill>
                </a:rPr>
                <a:t>А</a:t>
              </a:r>
              <a:r>
                <a:rPr lang="ru-RU" sz="4400" b="1" dirty="0" smtClean="0">
                  <a:solidFill>
                    <a:srgbClr val="0000CC"/>
                  </a:solidFill>
                </a:rPr>
                <a:t>ВЬЮ, </a:t>
              </a:r>
            </a:p>
            <a:p>
              <a:pPr algn="ctr"/>
              <a:r>
                <a:rPr lang="ru-RU" sz="4400" b="1" dirty="0" smtClean="0">
                  <a:solidFill>
                    <a:srgbClr val="0000CC"/>
                  </a:solidFill>
                </a:rPr>
                <a:t>ЁЛК</a:t>
              </a:r>
              <a:r>
                <a:rPr lang="ru-RU" sz="4400" b="1" dirty="0" smtClean="0">
                  <a:solidFill>
                    <a:srgbClr val="00B050"/>
                  </a:solidFill>
                </a:rPr>
                <a:t>А</a:t>
              </a:r>
              <a:r>
                <a:rPr lang="ru-RU" sz="4400" b="1" dirty="0">
                  <a:solidFill>
                    <a:srgbClr val="0000CC"/>
                  </a:solidFill>
                </a:rPr>
                <a:t>, П</a:t>
              </a:r>
              <a:r>
                <a:rPr lang="ru-RU" sz="4400" b="1" dirty="0">
                  <a:solidFill>
                    <a:srgbClr val="00B050"/>
                  </a:solidFill>
                </a:rPr>
                <a:t>О</a:t>
              </a:r>
              <a:r>
                <a:rPr lang="ru-RU" sz="4400" b="1" dirty="0">
                  <a:solidFill>
                    <a:srgbClr val="0000CC"/>
                  </a:solidFill>
                </a:rPr>
                <a:t>ДЪЕЗД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8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58192" y="582529"/>
            <a:ext cx="7402192" cy="5654842"/>
            <a:chOff x="3678741" y="882315"/>
            <a:chExt cx="4796590" cy="5093368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 smtClean="0">
                  <a:solidFill>
                    <a:srgbClr val="002060"/>
                  </a:solidFill>
                </a:rPr>
                <a:t>4</a:t>
              </a:r>
              <a:r>
                <a:rPr lang="ru-RU" sz="4000" b="1" u="sng" dirty="0">
                  <a:solidFill>
                    <a:srgbClr val="002060"/>
                  </a:solidFill>
                </a:rPr>
                <a:t>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Пишем и нет?</a:t>
              </a:r>
            </a:p>
            <a:p>
              <a:r>
                <a:rPr lang="ru-RU" sz="3600" b="1" i="1" dirty="0" smtClean="0">
                  <a:solidFill>
                    <a:srgbClr val="0000CC"/>
                  </a:solidFill>
                </a:rPr>
                <a:t>Почему </a:t>
              </a:r>
              <a:r>
                <a:rPr lang="ru-RU" sz="3600" b="1" i="1" dirty="0">
                  <a:solidFill>
                    <a:srgbClr val="0000CC"/>
                  </a:solidFill>
                </a:rPr>
                <a:t>не во всех словах после приставок есть Ъ</a:t>
              </a:r>
              <a:r>
                <a:rPr lang="ru-RU" sz="3600" b="1" i="1" dirty="0" smtClean="0">
                  <a:solidFill>
                    <a:srgbClr val="0000CC"/>
                  </a:solidFill>
                </a:rPr>
                <a:t>?</a:t>
              </a:r>
              <a:endParaRPr lang="ru-RU" sz="3600" b="1" i="1" dirty="0">
                <a:solidFill>
                  <a:srgbClr val="0000CC"/>
                </a:solidFill>
              </a:endParaRPr>
            </a:p>
            <a:p>
              <a:pPr lvl="1"/>
              <a:r>
                <a:rPr lang="ru-RU" sz="3600" b="1" dirty="0" smtClean="0">
                  <a:solidFill>
                    <a:srgbClr val="0000CC"/>
                  </a:solidFill>
                </a:rPr>
                <a:t>Объехать – обучить</a:t>
              </a:r>
              <a:endParaRPr lang="ru-RU" sz="3600" b="1" dirty="0">
                <a:solidFill>
                  <a:srgbClr val="0000CC"/>
                </a:solidFill>
              </a:endParaRPr>
            </a:p>
            <a:p>
              <a:pPr lvl="1"/>
              <a:r>
                <a:rPr lang="ru-RU" sz="3600" b="1" dirty="0" smtClean="0">
                  <a:solidFill>
                    <a:srgbClr val="0000CC"/>
                  </a:solidFill>
                </a:rPr>
                <a:t>Съёмка – сэкономить</a:t>
              </a:r>
              <a:endParaRPr lang="ru-RU" sz="3600" b="1" dirty="0">
                <a:solidFill>
                  <a:srgbClr val="0000CC"/>
                </a:solidFill>
              </a:endParaRPr>
            </a:p>
            <a:p>
              <a:pPr lvl="1"/>
              <a:r>
                <a:rPr lang="ru-RU" sz="3600" b="1" dirty="0" smtClean="0">
                  <a:solidFill>
                    <a:srgbClr val="0000CC"/>
                  </a:solidFill>
                </a:rPr>
                <a:t>Изъять – изучить</a:t>
              </a:r>
              <a:endParaRPr lang="ru-RU" sz="3600" b="1" dirty="0">
                <a:solidFill>
                  <a:srgbClr val="0000CC"/>
                </a:solidFill>
              </a:endParaRPr>
            </a:p>
            <a:p>
              <a:pPr lvl="1"/>
              <a:r>
                <a:rPr lang="ru-RU" sz="3600" b="1" dirty="0" smtClean="0">
                  <a:solidFill>
                    <a:srgbClr val="0000CC"/>
                  </a:solidFill>
                </a:rPr>
                <a:t>Разъединить – разобщить</a:t>
              </a:r>
              <a:endParaRPr lang="ru-RU" sz="3600" b="1" dirty="0">
                <a:solidFill>
                  <a:srgbClr val="0000CC"/>
                </a:solidFill>
              </a:endParaRPr>
            </a:p>
            <a:p>
              <a:pPr lvl="1"/>
              <a:r>
                <a:rPr lang="ru-RU" sz="3600" b="1" dirty="0" smtClean="0">
                  <a:solidFill>
                    <a:srgbClr val="0000CC"/>
                  </a:solidFill>
                </a:rPr>
                <a:t>Предъюбилейный – предоставить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4" name="Рамка 3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9" name="Скругленный прямоугольник 8"/>
          <p:cNvSpPr/>
          <p:nvPr/>
        </p:nvSpPr>
        <p:spPr>
          <a:xfrm>
            <a:off x="6188363" y="5400600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10" name="Умножение 9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765915" y="582529"/>
            <a:ext cx="7402192" cy="5654842"/>
            <a:chOff x="3678741" y="882315"/>
            <a:chExt cx="4796590" cy="5093368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 smtClean="0">
                  <a:solidFill>
                    <a:srgbClr val="0000CC"/>
                  </a:solidFill>
                </a:rPr>
                <a:t>Разделительный Ъ пишется после приставок на согласный </a:t>
              </a:r>
              <a:r>
                <a:rPr lang="ru-RU" sz="4000" b="1" dirty="0">
                  <a:solidFill>
                    <a:srgbClr val="0000CC"/>
                  </a:solidFill>
                </a:rPr>
                <a:t>только перед </a:t>
              </a:r>
              <a:r>
                <a:rPr lang="ru-RU" sz="4000" b="1" dirty="0" smtClean="0">
                  <a:solidFill>
                    <a:srgbClr val="0000CC"/>
                  </a:solidFill>
                </a:rPr>
                <a:t>гласными Е, Ё, Ю, Я. Перед остальными гласными Ъ не пишется.</a:t>
              </a:r>
              <a:endParaRPr lang="ru-RU" sz="3600" b="1" dirty="0">
                <a:solidFill>
                  <a:srgbClr val="0000CC"/>
                </a:solidFill>
              </a:endParaRPr>
            </a:p>
          </p:txBody>
        </p:sp>
        <p:sp>
          <p:nvSpPr>
            <p:cNvPr id="13" name="Рамка 12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2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824422" y="171565"/>
            <a:ext cx="7466780" cy="1387069"/>
            <a:chOff x="3678741" y="882315"/>
            <a:chExt cx="4796590" cy="4222559"/>
          </a:xfrm>
        </p:grpSpPr>
        <p:sp>
          <p:nvSpPr>
            <p:cNvPr id="9" name="Рамка 8"/>
            <p:cNvSpPr/>
            <p:nvPr/>
          </p:nvSpPr>
          <p:spPr>
            <a:xfrm>
              <a:off x="3678741" y="882315"/>
              <a:ext cx="4796590" cy="4222559"/>
            </a:xfrm>
            <a:prstGeom prst="frame">
              <a:avLst>
                <a:gd name="adj1" fmla="val 1020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751032" y="1233026"/>
              <a:ext cx="4652007" cy="3521135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u="sng" dirty="0" smtClean="0">
                  <a:solidFill>
                    <a:srgbClr val="0000CC"/>
                  </a:solidFill>
                </a:rPr>
                <a:t>5. На уроке</a:t>
              </a:r>
              <a:r>
                <a:rPr lang="ru-RU" sz="2800" b="1" u="sng" dirty="0">
                  <a:solidFill>
                    <a:srgbClr val="0000CC"/>
                  </a:solidFill>
                </a:rPr>
                <a:t>!</a:t>
              </a:r>
            </a:p>
            <a:p>
              <a:pPr algn="ctr"/>
              <a:r>
                <a:rPr lang="ru-RU" sz="2400" b="1" dirty="0" smtClean="0">
                  <a:solidFill>
                    <a:srgbClr val="0000CC"/>
                  </a:solidFill>
                </a:rPr>
                <a:t>На картинке </a:t>
              </a:r>
              <a:r>
                <a:rPr lang="ru-RU" sz="2400" b="1" dirty="0">
                  <a:solidFill>
                    <a:srgbClr val="0000CC"/>
                  </a:solidFill>
                </a:rPr>
                <a:t>найдите 1 </a:t>
              </a:r>
              <a:r>
                <a:rPr lang="ru-RU" sz="2400" b="1" dirty="0" smtClean="0">
                  <a:solidFill>
                    <a:srgbClr val="0000CC"/>
                  </a:solidFill>
                </a:rPr>
                <a:t>прилагательное и все </a:t>
              </a:r>
              <a:r>
                <a:rPr lang="ru-RU" sz="2400" b="1" dirty="0" smtClean="0">
                  <a:solidFill>
                    <a:srgbClr val="0000CC"/>
                  </a:solidFill>
                </a:rPr>
                <a:t>существительные, </a:t>
              </a:r>
              <a:r>
                <a:rPr lang="ru-RU" sz="2400" b="1" dirty="0">
                  <a:solidFill>
                    <a:srgbClr val="0000CC"/>
                  </a:solidFill>
                </a:rPr>
                <a:t>в </a:t>
              </a:r>
              <a:r>
                <a:rPr lang="ru-RU" sz="2400" b="1" dirty="0" smtClean="0">
                  <a:solidFill>
                    <a:srgbClr val="0000CC"/>
                  </a:solidFill>
                </a:rPr>
                <a:t>которых пишется </a:t>
              </a:r>
              <a:r>
                <a:rPr lang="ru-RU" sz="2400" b="1" dirty="0">
                  <a:solidFill>
                    <a:srgbClr val="0000CC"/>
                  </a:solidFill>
                </a:rPr>
                <a:t>Ъ.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07" y="1717320"/>
            <a:ext cx="7864407" cy="4425039"/>
          </a:xfrm>
          <a:prstGeom prst="rect">
            <a:avLst/>
          </a:prstGeom>
          <a:ln w="76200">
            <a:solidFill>
              <a:srgbClr val="0000CC"/>
            </a:solidFill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6997391" y="6301045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5" name="Умножение 4">
            <a:hlinkClick r:id="rId3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851436" y="171565"/>
            <a:ext cx="7402192" cy="5654842"/>
            <a:chOff x="3678741" y="882315"/>
            <a:chExt cx="4796590" cy="509336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>
                  <a:solidFill>
                    <a:srgbClr val="0000CC"/>
                  </a:solidFill>
                </a:rPr>
                <a:t>Подъёмный кран</a:t>
              </a:r>
            </a:p>
            <a:p>
              <a:pPr algn="ctr"/>
              <a:r>
                <a:rPr lang="ru-RU" sz="3200" b="1" dirty="0">
                  <a:solidFill>
                    <a:srgbClr val="0000CC"/>
                  </a:solidFill>
                </a:rPr>
                <a:t>Объятия</a:t>
              </a:r>
            </a:p>
            <a:p>
              <a:pPr algn="ctr"/>
              <a:r>
                <a:rPr lang="ru-RU" sz="3200" b="1" dirty="0">
                  <a:solidFill>
                    <a:srgbClr val="0000CC"/>
                  </a:solidFill>
                </a:rPr>
                <a:t>Подъём штанги</a:t>
              </a:r>
            </a:p>
            <a:p>
              <a:pPr algn="ctr"/>
              <a:r>
                <a:rPr lang="ru-RU" sz="3200" b="1" dirty="0" smtClean="0">
                  <a:solidFill>
                    <a:srgbClr val="0000CC"/>
                  </a:solidFill>
                </a:rPr>
                <a:t>Объяснения</a:t>
              </a:r>
              <a:endParaRPr lang="ru-RU" sz="32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3200" b="1" dirty="0">
                  <a:solidFill>
                    <a:srgbClr val="0000CC"/>
                  </a:solidFill>
                </a:rPr>
                <a:t>Субъекты (обучения)</a:t>
              </a:r>
            </a:p>
            <a:p>
              <a:pPr algn="ctr"/>
              <a:r>
                <a:rPr lang="ru-RU" sz="3200" b="1" dirty="0">
                  <a:solidFill>
                    <a:srgbClr val="0000CC"/>
                  </a:solidFill>
                </a:rPr>
                <a:t>Объект (изучения)</a:t>
              </a:r>
            </a:p>
            <a:p>
              <a:pPr algn="ctr"/>
              <a:r>
                <a:rPr lang="ru-RU" sz="3200" b="1" dirty="0">
                  <a:solidFill>
                    <a:srgbClr val="0000CC"/>
                  </a:solidFill>
                </a:rPr>
                <a:t>Объектив микроскопа </a:t>
              </a:r>
            </a:p>
            <a:p>
              <a:pPr algn="ctr"/>
              <a:r>
                <a:rPr lang="ru-RU" sz="3200" b="1" dirty="0">
                  <a:solidFill>
                    <a:srgbClr val="0000CC"/>
                  </a:solidFill>
                </a:rPr>
                <a:t>Объедение</a:t>
              </a:r>
            </a:p>
            <a:p>
              <a:pPr algn="ctr"/>
              <a:r>
                <a:rPr lang="ru-RU" sz="3200" b="1" dirty="0">
                  <a:solidFill>
                    <a:srgbClr val="0000CC"/>
                  </a:solidFill>
                </a:rPr>
                <a:t>Объём</a:t>
              </a:r>
            </a:p>
            <a:p>
              <a:pPr algn="ctr"/>
              <a:r>
                <a:rPr lang="ru-RU" sz="3200" b="1" dirty="0">
                  <a:solidFill>
                    <a:srgbClr val="0000CC"/>
                  </a:solidFill>
                </a:rPr>
                <a:t>Подъезд </a:t>
              </a:r>
            </a:p>
          </p:txBody>
        </p:sp>
        <p:sp>
          <p:nvSpPr>
            <p:cNvPr id="12" name="Рамка 11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21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7541" y="403411"/>
            <a:ext cx="8256494" cy="5472954"/>
          </a:xfrm>
          <a:prstGeom prst="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rgbClr val="0000CC"/>
                </a:solidFill>
              </a:rPr>
              <a:t>Правила игры</a:t>
            </a:r>
          </a:p>
          <a:p>
            <a:pPr algn="ctr"/>
            <a:r>
              <a:rPr lang="ru-RU" sz="2400" dirty="0" smtClean="0">
                <a:solidFill>
                  <a:srgbClr val="0000CC"/>
                </a:solidFill>
              </a:rPr>
              <a:t>В игре принимает участие 2 команды. У каждой команды свой маршрут (смотрите на слайде № 3). Команды выполняют задания по очереди: сначала одна команды выполняет задания в своём «пункте назначения» из маршрутного листа, затем – другая. Если участники команды не могут выполнить своё задание, то могут ответить соперники. Каждое выполненное задание оценивается </a:t>
            </a:r>
            <a:r>
              <a:rPr lang="ru-RU" sz="2400" smtClean="0">
                <a:solidFill>
                  <a:srgbClr val="0000CC"/>
                </a:solidFill>
              </a:rPr>
              <a:t>в </a:t>
            </a:r>
          </a:p>
          <a:p>
            <a:pPr algn="ctr"/>
            <a:r>
              <a:rPr lang="ru-RU" sz="2400" smtClean="0">
                <a:solidFill>
                  <a:srgbClr val="0000CC"/>
                </a:solidFill>
              </a:rPr>
              <a:t>1 </a:t>
            </a:r>
            <a:r>
              <a:rPr lang="ru-RU" sz="2400" dirty="0" smtClean="0">
                <a:solidFill>
                  <a:srgbClr val="0000CC"/>
                </a:solidFill>
              </a:rPr>
              <a:t>балл (учитель может использовать свою систему оценки). Побеждает команда, набравшая большее количество баллов. Посещение «объектов путешествия» можно совершать в порядке, указанном в маршруте, или произвольно по желанию игроков. Оценочные маршрутные листы прилагаются (смотрите архив). </a:t>
            </a:r>
            <a:endParaRPr lang="ru-RU" sz="2400" dirty="0">
              <a:solidFill>
                <a:srgbClr val="0000CC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00CC"/>
                </a:solidFill>
              </a:rPr>
              <a:t>Желаем удачи!  </a:t>
            </a:r>
            <a:endParaRPr lang="ru-RU" sz="2400" b="1" dirty="0">
              <a:solidFill>
                <a:srgbClr val="0000CC"/>
              </a:solidFill>
            </a:endParaRPr>
          </a:p>
        </p:txBody>
      </p:sp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4165694" y="5997388"/>
            <a:ext cx="739588" cy="672353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57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153" y="288758"/>
            <a:ext cx="3805518" cy="252167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2" name="Управляющая кнопка: в конец 1">
            <a:hlinkClick r:id="" action="ppaction://hlinkshowjump?jump=endshow" highlightClick="1"/>
          </p:cNvPr>
          <p:cNvSpPr/>
          <p:nvPr/>
        </p:nvSpPr>
        <p:spPr>
          <a:xfrm>
            <a:off x="8249234" y="6017663"/>
            <a:ext cx="641685" cy="561474"/>
          </a:xfrm>
          <a:prstGeom prst="actionButtonEnd">
            <a:avLst/>
          </a:prstGeom>
          <a:solidFill>
            <a:srgbClr val="00B0F0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80057" y="4386091"/>
            <a:ext cx="87108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0000CC"/>
                </a:solidFill>
                <a:effectLst>
                  <a:glow rad="571500">
                    <a:schemeClr val="bg1"/>
                  </a:glow>
                </a:effectLst>
                <a:latin typeface="Monotype Corsiva" panose="03010101010201010101" pitchFamily="66" charset="0"/>
              </a:rPr>
              <a:t>Поздравляем победителей!</a:t>
            </a:r>
            <a:endParaRPr lang="ru-RU" sz="6600" b="1" dirty="0">
              <a:solidFill>
                <a:srgbClr val="0000CC"/>
              </a:solidFill>
              <a:effectLst>
                <a:glow rad="571500">
                  <a:schemeClr val="bg1"/>
                </a:glo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548" y="0"/>
            <a:ext cx="4993201" cy="4733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69" y="-14620"/>
            <a:ext cx="2328762" cy="22076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31" y="2618614"/>
            <a:ext cx="1640281" cy="155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34941"/>
      </p:ext>
    </p:extLst>
  </p:cSld>
  <p:clrMapOvr>
    <a:masterClrMapping/>
  </p:clrMapOvr>
  <p:transition spd="slow">
    <p:circl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" action="ppaction://hlinkshowjump?jump=firstslide" highlightClick="1"/>
          </p:cNvPr>
          <p:cNvSpPr/>
          <p:nvPr/>
        </p:nvSpPr>
        <p:spPr>
          <a:xfrm>
            <a:off x="4175310" y="6091518"/>
            <a:ext cx="739588" cy="672353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95834" y="336175"/>
            <a:ext cx="8498541" cy="5661213"/>
          </a:xfrm>
          <a:prstGeom prst="rect">
            <a:avLst/>
          </a:prstGeom>
          <a:solidFill>
            <a:srgbClr val="FFFF99"/>
          </a:solidFill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 smtClean="0">
                <a:solidFill>
                  <a:srgbClr val="0000CC"/>
                </a:solidFill>
              </a:rPr>
              <a:t>Ресурсы</a:t>
            </a:r>
          </a:p>
          <a:p>
            <a:r>
              <a:rPr lang="ru-RU" dirty="0" smtClean="0">
                <a:solidFill>
                  <a:srgbClr val="0000CC"/>
                </a:solidFill>
              </a:rPr>
              <a:t>1. Планета Лингвистика выполнена Качко О.В. 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smtClean="0">
                <a:solidFill>
                  <a:srgbClr val="0000CC"/>
                </a:solidFill>
              </a:rPr>
              <a:t>в программе </a:t>
            </a:r>
            <a:r>
              <a:rPr lang="en-US" dirty="0" smtClean="0">
                <a:solidFill>
                  <a:srgbClr val="0000CC"/>
                </a:solidFill>
              </a:rPr>
              <a:t>GIMP 210</a:t>
            </a:r>
            <a:r>
              <a:rPr lang="ru-RU" dirty="0" smtClean="0">
                <a:solidFill>
                  <a:srgbClr val="0000CC"/>
                </a:solidFill>
              </a:rPr>
              <a:t>.</a:t>
            </a:r>
          </a:p>
          <a:p>
            <a:r>
              <a:rPr lang="ru-RU" dirty="0" smtClean="0">
                <a:solidFill>
                  <a:srgbClr val="0000CC"/>
                </a:solidFill>
              </a:rPr>
              <a:t>2. Лингвистические задачи и упражнения взяты из книги А.Т. </a:t>
            </a:r>
            <a:r>
              <a:rPr lang="ru-RU" dirty="0" err="1" smtClean="0">
                <a:solidFill>
                  <a:srgbClr val="0000CC"/>
                </a:solidFill>
              </a:rPr>
              <a:t>Арсирия</a:t>
            </a:r>
            <a:r>
              <a:rPr lang="ru-RU" dirty="0" smtClean="0">
                <a:solidFill>
                  <a:srgbClr val="0000CC"/>
                </a:solidFill>
              </a:rPr>
              <a:t>, </a:t>
            </a:r>
            <a:endParaRPr lang="ru-RU" dirty="0" smtClean="0">
              <a:solidFill>
                <a:srgbClr val="0000CC"/>
              </a:solidFill>
            </a:endParaRPr>
          </a:p>
          <a:p>
            <a:r>
              <a:rPr lang="ru-RU" dirty="0" smtClean="0">
                <a:solidFill>
                  <a:srgbClr val="0000CC"/>
                </a:solidFill>
              </a:rPr>
              <a:t>Г.М</a:t>
            </a:r>
            <a:r>
              <a:rPr lang="ru-RU" dirty="0" smtClean="0">
                <a:solidFill>
                  <a:srgbClr val="0000CC"/>
                </a:solidFill>
              </a:rPr>
              <a:t>. Дмитриевой «Материалы по занимательной грамматике русского языка. Часть первая» (издательство УЧПЕДГИЗ – 1963 года).</a:t>
            </a:r>
          </a:p>
          <a:p>
            <a:r>
              <a:rPr lang="ru-RU" dirty="0" smtClean="0">
                <a:solidFill>
                  <a:srgbClr val="0000CC"/>
                </a:solidFill>
                <a:hlinkClick r:id="rId2"/>
              </a:rPr>
              <a:t>3. Загадки по фонетике</a:t>
            </a:r>
            <a:endParaRPr lang="ru-RU" dirty="0" smtClean="0">
              <a:solidFill>
                <a:srgbClr val="0000CC"/>
              </a:solidFill>
            </a:endParaRPr>
          </a:p>
          <a:p>
            <a:r>
              <a:rPr lang="ru-RU" dirty="0" smtClean="0">
                <a:solidFill>
                  <a:srgbClr val="0000CC"/>
                </a:solidFill>
                <a:hlinkClick r:id="rId3"/>
              </a:rPr>
              <a:t>4. Задания по фонетике</a:t>
            </a:r>
            <a:endParaRPr lang="ru-RU" dirty="0" smtClean="0">
              <a:solidFill>
                <a:srgbClr val="0000CC"/>
              </a:solidFill>
            </a:endParaRPr>
          </a:p>
          <a:p>
            <a:r>
              <a:rPr lang="ru-RU" dirty="0" smtClean="0">
                <a:solidFill>
                  <a:srgbClr val="0000CC"/>
                </a:solidFill>
                <a:hlinkClick r:id="rId4"/>
              </a:rPr>
              <a:t>5. Тестовые вопросы по фонетике</a:t>
            </a:r>
            <a:endParaRPr lang="ru-RU" dirty="0">
              <a:solidFill>
                <a:srgbClr val="0000CC"/>
              </a:solidFill>
            </a:endParaRPr>
          </a:p>
          <a:p>
            <a:r>
              <a:rPr lang="ru-RU" dirty="0" smtClean="0">
                <a:solidFill>
                  <a:srgbClr val="0000CC"/>
                </a:solidFill>
                <a:hlinkClick r:id="rId5"/>
              </a:rPr>
              <a:t>6. Фон Космос</a:t>
            </a:r>
            <a:r>
              <a:rPr lang="ru-RU" dirty="0" smtClean="0">
                <a:solidFill>
                  <a:srgbClr val="0000CC"/>
                </a:solidFill>
              </a:rPr>
              <a:t>      </a:t>
            </a:r>
          </a:p>
          <a:p>
            <a:r>
              <a:rPr lang="ru-RU" dirty="0" smtClean="0">
                <a:solidFill>
                  <a:srgbClr val="0000CC"/>
                </a:solidFill>
              </a:rPr>
              <a:t>7. </a:t>
            </a:r>
            <a:r>
              <a:rPr lang="ru-RU" dirty="0" smtClean="0">
                <a:solidFill>
                  <a:srgbClr val="0000CC"/>
                </a:solidFill>
                <a:hlinkClick r:id="rId6"/>
              </a:rPr>
              <a:t>Фон Море</a:t>
            </a:r>
            <a:endParaRPr lang="ru-RU" dirty="0">
              <a:solidFill>
                <a:srgbClr val="0000CC"/>
              </a:solidFill>
            </a:endParaRPr>
          </a:p>
          <a:p>
            <a:r>
              <a:rPr lang="ru-RU" dirty="0" smtClean="0">
                <a:solidFill>
                  <a:srgbClr val="0000CC"/>
                </a:solidFill>
              </a:rPr>
              <a:t>8. Картинки на карте Страна Фонетика</a:t>
            </a:r>
          </a:p>
          <a:p>
            <a:r>
              <a:rPr lang="ru-RU" dirty="0" smtClean="0">
                <a:solidFill>
                  <a:srgbClr val="0000CC"/>
                </a:solidFill>
                <a:hlinkClick r:id="rId7"/>
              </a:rPr>
              <a:t>Буквоград</a:t>
            </a:r>
            <a:r>
              <a:rPr lang="ru-RU" dirty="0" smtClean="0">
                <a:solidFill>
                  <a:srgbClr val="0000CC"/>
                </a:solidFill>
              </a:rPr>
              <a:t>     </a:t>
            </a:r>
            <a:r>
              <a:rPr lang="ru-RU" dirty="0" smtClean="0">
                <a:solidFill>
                  <a:srgbClr val="0000CC"/>
                </a:solidFill>
                <a:hlinkClick r:id="rId8"/>
              </a:rPr>
              <a:t>Горы</a:t>
            </a:r>
            <a:r>
              <a:rPr lang="ru-RU" dirty="0" smtClean="0">
                <a:solidFill>
                  <a:srgbClr val="0000CC"/>
                </a:solidFill>
              </a:rPr>
              <a:t>    </a:t>
            </a:r>
            <a:r>
              <a:rPr lang="ru-RU" dirty="0" smtClean="0">
                <a:solidFill>
                  <a:srgbClr val="0000CC"/>
                </a:solidFill>
                <a:hlinkClick r:id="rId9"/>
              </a:rPr>
              <a:t>Горы</a:t>
            </a:r>
            <a:r>
              <a:rPr lang="ru-RU" dirty="0" smtClean="0">
                <a:solidFill>
                  <a:srgbClr val="0000CC"/>
                </a:solidFill>
              </a:rPr>
              <a:t>   </a:t>
            </a:r>
            <a:r>
              <a:rPr lang="ru-RU" dirty="0" smtClean="0">
                <a:solidFill>
                  <a:srgbClr val="0000CC"/>
                </a:solidFill>
                <a:hlinkClick r:id="rId10"/>
              </a:rPr>
              <a:t>Горы</a:t>
            </a:r>
            <a:r>
              <a:rPr lang="ru-RU" dirty="0" smtClean="0">
                <a:solidFill>
                  <a:srgbClr val="0000CC"/>
                </a:solidFill>
              </a:rPr>
              <a:t>  </a:t>
            </a:r>
            <a:r>
              <a:rPr lang="ru-RU" dirty="0" smtClean="0">
                <a:solidFill>
                  <a:srgbClr val="0000CC"/>
                </a:solidFill>
                <a:hlinkClick r:id="rId11"/>
              </a:rPr>
              <a:t>Лес с горой </a:t>
            </a:r>
            <a:r>
              <a:rPr lang="ru-RU" dirty="0" smtClean="0">
                <a:solidFill>
                  <a:srgbClr val="0000CC"/>
                </a:solidFill>
              </a:rPr>
              <a:t>      </a:t>
            </a:r>
            <a:r>
              <a:rPr lang="ru-RU" dirty="0" smtClean="0">
                <a:solidFill>
                  <a:srgbClr val="0000CC"/>
                </a:solidFill>
                <a:hlinkClick r:id="rId12"/>
              </a:rPr>
              <a:t>Лес </a:t>
            </a:r>
            <a:r>
              <a:rPr lang="ru-RU" dirty="0" smtClean="0">
                <a:solidFill>
                  <a:srgbClr val="0000CC"/>
                </a:solidFill>
              </a:rPr>
              <a:t>  </a:t>
            </a:r>
            <a:r>
              <a:rPr lang="ru-RU" dirty="0" smtClean="0">
                <a:solidFill>
                  <a:srgbClr val="0000CC"/>
                </a:solidFill>
                <a:hlinkClick r:id="rId13"/>
              </a:rPr>
              <a:t>Ели</a:t>
            </a:r>
            <a:r>
              <a:rPr lang="ru-RU" dirty="0" smtClean="0">
                <a:solidFill>
                  <a:srgbClr val="0000CC"/>
                </a:solidFill>
              </a:rPr>
              <a:t>    </a:t>
            </a:r>
            <a:r>
              <a:rPr lang="ru-RU" dirty="0" smtClean="0">
                <a:solidFill>
                  <a:srgbClr val="0000CC"/>
                </a:solidFill>
                <a:hlinkClick r:id="rId14"/>
              </a:rPr>
              <a:t>Вулкан</a:t>
            </a:r>
            <a:r>
              <a:rPr lang="ru-RU" dirty="0" smtClean="0">
                <a:solidFill>
                  <a:srgbClr val="0000CC"/>
                </a:solidFill>
              </a:rPr>
              <a:t>   </a:t>
            </a:r>
            <a:r>
              <a:rPr lang="ru-RU" dirty="0" smtClean="0">
                <a:solidFill>
                  <a:srgbClr val="0000CC"/>
                </a:solidFill>
                <a:hlinkClick r:id="rId15"/>
              </a:rPr>
              <a:t>Озеро с домом</a:t>
            </a:r>
            <a:r>
              <a:rPr lang="ru-RU" dirty="0" smtClean="0">
                <a:solidFill>
                  <a:srgbClr val="0000CC"/>
                </a:solidFill>
              </a:rPr>
              <a:t>  </a:t>
            </a:r>
            <a:r>
              <a:rPr lang="ru-RU" dirty="0" smtClean="0">
                <a:solidFill>
                  <a:srgbClr val="0000CC"/>
                </a:solidFill>
                <a:hlinkClick r:id="rId16"/>
              </a:rPr>
              <a:t>Дом</a:t>
            </a:r>
            <a:r>
              <a:rPr lang="ru-RU" dirty="0" smtClean="0">
                <a:solidFill>
                  <a:srgbClr val="0000CC"/>
                </a:solidFill>
              </a:rPr>
              <a:t>    </a:t>
            </a:r>
            <a:r>
              <a:rPr lang="ru-RU" dirty="0" smtClean="0">
                <a:solidFill>
                  <a:srgbClr val="0000CC"/>
                </a:solidFill>
                <a:hlinkClick r:id="rId17"/>
              </a:rPr>
              <a:t>Дом из дерева  </a:t>
            </a:r>
            <a:r>
              <a:rPr lang="ru-RU" dirty="0" smtClean="0">
                <a:solidFill>
                  <a:srgbClr val="0000CC"/>
                </a:solidFill>
              </a:rPr>
              <a:t>       </a:t>
            </a:r>
            <a:r>
              <a:rPr lang="ru-RU" dirty="0" smtClean="0">
                <a:solidFill>
                  <a:srgbClr val="0000CC"/>
                </a:solidFill>
                <a:hlinkClick r:id="rId18"/>
              </a:rPr>
              <a:t>Река</a:t>
            </a:r>
            <a:r>
              <a:rPr lang="ru-RU" dirty="0" smtClean="0">
                <a:solidFill>
                  <a:srgbClr val="0000CC"/>
                </a:solidFill>
              </a:rPr>
              <a:t>  </a:t>
            </a:r>
          </a:p>
          <a:p>
            <a:r>
              <a:rPr lang="ru-RU" dirty="0" smtClean="0">
                <a:solidFill>
                  <a:srgbClr val="0000CC"/>
                </a:solidFill>
              </a:rPr>
              <a:t>9. Картинки на иллюстрации «Игра в футбол с мечом»</a:t>
            </a:r>
          </a:p>
          <a:p>
            <a:r>
              <a:rPr lang="ru-RU" dirty="0" smtClean="0">
                <a:solidFill>
                  <a:srgbClr val="0000CC"/>
                </a:solidFill>
                <a:hlinkClick r:id="rId19"/>
              </a:rPr>
              <a:t>футбол</a:t>
            </a:r>
            <a:r>
              <a:rPr lang="ru-RU" dirty="0" smtClean="0">
                <a:solidFill>
                  <a:srgbClr val="0000CC"/>
                </a:solidFill>
              </a:rPr>
              <a:t>   </a:t>
            </a:r>
            <a:r>
              <a:rPr lang="ru-RU" dirty="0" smtClean="0">
                <a:solidFill>
                  <a:srgbClr val="0000CC"/>
                </a:solidFill>
                <a:hlinkClick r:id="rId20"/>
              </a:rPr>
              <a:t>мальчик </a:t>
            </a:r>
            <a:r>
              <a:rPr lang="ru-RU" dirty="0">
                <a:solidFill>
                  <a:srgbClr val="0000CC"/>
                </a:solidFill>
                <a:hlinkClick r:id="rId20"/>
              </a:rPr>
              <a:t>чешет </a:t>
            </a:r>
            <a:r>
              <a:rPr lang="ru-RU" dirty="0" smtClean="0">
                <a:solidFill>
                  <a:srgbClr val="0000CC"/>
                </a:solidFill>
                <a:hlinkClick r:id="rId20"/>
              </a:rPr>
              <a:t>голову</a:t>
            </a:r>
            <a:r>
              <a:rPr lang="ru-RU" dirty="0" smtClean="0">
                <a:solidFill>
                  <a:srgbClr val="0000CC"/>
                </a:solidFill>
              </a:rPr>
              <a:t>    </a:t>
            </a:r>
            <a:r>
              <a:rPr lang="ru-RU" dirty="0" smtClean="0">
                <a:solidFill>
                  <a:srgbClr val="0000CC"/>
                </a:solidFill>
                <a:hlinkClick r:id="rId21"/>
              </a:rPr>
              <a:t>меч</a:t>
            </a:r>
            <a:r>
              <a:rPr lang="ru-RU" dirty="0" smtClean="0">
                <a:solidFill>
                  <a:srgbClr val="0000CC"/>
                </a:solidFill>
              </a:rPr>
              <a:t> </a:t>
            </a:r>
          </a:p>
          <a:p>
            <a:r>
              <a:rPr lang="ru-RU" dirty="0" smtClean="0">
                <a:solidFill>
                  <a:srgbClr val="0000CC"/>
                </a:solidFill>
              </a:rPr>
              <a:t> 10. Картинки на иллюстрации «На уроке»</a:t>
            </a:r>
            <a:endParaRPr lang="ru-RU" dirty="0"/>
          </a:p>
          <a:p>
            <a:r>
              <a:rPr lang="ru-RU" dirty="0" smtClean="0">
                <a:solidFill>
                  <a:srgbClr val="0000CC"/>
                </a:solidFill>
                <a:hlinkClick r:id="rId22"/>
              </a:rPr>
              <a:t>Кабинет</a:t>
            </a:r>
            <a:r>
              <a:rPr lang="ru-RU" dirty="0" smtClean="0">
                <a:solidFill>
                  <a:srgbClr val="0000CC"/>
                </a:solidFill>
              </a:rPr>
              <a:t>     </a:t>
            </a:r>
            <a:r>
              <a:rPr lang="ru-RU" dirty="0" smtClean="0">
                <a:solidFill>
                  <a:srgbClr val="0000CC"/>
                </a:solidFill>
                <a:hlinkClick r:id="rId23"/>
              </a:rPr>
              <a:t>Ребёнок обнимает щенка 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smtClean="0">
                <a:solidFill>
                  <a:srgbClr val="0000CC"/>
                </a:solidFill>
              </a:rPr>
              <a:t>  </a:t>
            </a:r>
            <a:r>
              <a:rPr lang="ru-RU" dirty="0" smtClean="0">
                <a:solidFill>
                  <a:srgbClr val="0000CC"/>
                </a:solidFill>
                <a:hlinkClick r:id="rId24"/>
              </a:rPr>
              <a:t>Атлет</a:t>
            </a:r>
            <a:r>
              <a:rPr lang="ru-RU" dirty="0" smtClean="0">
                <a:solidFill>
                  <a:srgbClr val="0000CC"/>
                </a:solidFill>
                <a:hlinkClick r:id="rId25"/>
              </a:rPr>
              <a:t> </a:t>
            </a:r>
            <a:r>
              <a:rPr lang="ru-RU" dirty="0" smtClean="0">
                <a:solidFill>
                  <a:srgbClr val="0000CC"/>
                </a:solidFill>
              </a:rPr>
              <a:t>    </a:t>
            </a:r>
            <a:r>
              <a:rPr lang="ru-RU" dirty="0" smtClean="0">
                <a:solidFill>
                  <a:srgbClr val="0000CC"/>
                </a:solidFill>
                <a:hlinkClick r:id="rId26"/>
              </a:rPr>
              <a:t>Яблоко с лентой см</a:t>
            </a:r>
            <a:r>
              <a:rPr lang="ru-RU" dirty="0" smtClean="0">
                <a:solidFill>
                  <a:srgbClr val="0000CC"/>
                </a:solidFill>
              </a:rPr>
              <a:t>    </a:t>
            </a:r>
            <a:r>
              <a:rPr lang="ru-RU" dirty="0" smtClean="0">
                <a:solidFill>
                  <a:srgbClr val="0000CC"/>
                </a:solidFill>
                <a:hlinkClick r:id="rId27"/>
              </a:rPr>
              <a:t>Повар </a:t>
            </a:r>
            <a:r>
              <a:rPr lang="ru-RU" dirty="0" smtClean="0">
                <a:solidFill>
                  <a:srgbClr val="0000CC"/>
                </a:solidFill>
              </a:rPr>
              <a:t> </a:t>
            </a:r>
          </a:p>
          <a:p>
            <a:r>
              <a:rPr lang="ru-RU" dirty="0" smtClean="0">
                <a:solidFill>
                  <a:srgbClr val="0000CC"/>
                </a:solidFill>
                <a:hlinkClick r:id="rId28"/>
              </a:rPr>
              <a:t>Ученик с микроскопом </a:t>
            </a:r>
            <a:r>
              <a:rPr lang="ru-RU" dirty="0" smtClean="0">
                <a:solidFill>
                  <a:srgbClr val="0000CC"/>
                </a:solidFill>
              </a:rPr>
              <a:t>  </a:t>
            </a:r>
            <a:r>
              <a:rPr lang="ru-RU" dirty="0" smtClean="0">
                <a:solidFill>
                  <a:srgbClr val="0000CC"/>
                </a:solidFill>
                <a:hlinkClick r:id="rId29"/>
              </a:rPr>
              <a:t>Многоэтажка</a:t>
            </a:r>
            <a:r>
              <a:rPr lang="ru-RU" dirty="0" smtClean="0">
                <a:solidFill>
                  <a:srgbClr val="0000CC"/>
                </a:solidFill>
              </a:rPr>
              <a:t>   </a:t>
            </a:r>
            <a:r>
              <a:rPr lang="ru-RU" dirty="0" smtClean="0">
                <a:solidFill>
                  <a:srgbClr val="0000CC"/>
                </a:solidFill>
                <a:hlinkClick r:id="rId30"/>
              </a:rPr>
              <a:t>Окно</a:t>
            </a:r>
            <a:r>
              <a:rPr lang="ru-RU" dirty="0" smtClean="0">
                <a:solidFill>
                  <a:srgbClr val="0000CC"/>
                </a:solidFill>
              </a:rPr>
              <a:t>   </a:t>
            </a:r>
            <a:r>
              <a:rPr lang="ru-RU" dirty="0" smtClean="0">
                <a:solidFill>
                  <a:srgbClr val="0000CC"/>
                </a:solidFill>
                <a:hlinkClick r:id="rId31"/>
              </a:rPr>
              <a:t>Подъёмный кран </a:t>
            </a:r>
            <a:endParaRPr lang="ru-RU" dirty="0" smtClean="0">
              <a:solidFill>
                <a:srgbClr val="0000CC"/>
              </a:solidFill>
            </a:endParaRPr>
          </a:p>
          <a:p>
            <a:r>
              <a:rPr lang="ru-RU" dirty="0" smtClean="0">
                <a:solidFill>
                  <a:srgbClr val="0000CC"/>
                </a:solidFill>
              </a:rPr>
              <a:t>11. </a:t>
            </a:r>
            <a:r>
              <a:rPr lang="ru-RU" dirty="0">
                <a:hlinkClick r:id="rId32"/>
              </a:rPr>
              <a:t>Салют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147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46865" y="566168"/>
            <a:ext cx="7402192" cy="5654842"/>
            <a:chOff x="3666397" y="847997"/>
            <a:chExt cx="4796590" cy="50933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u="sng" dirty="0">
                  <a:solidFill>
                    <a:srgbClr val="002060"/>
                  </a:solidFill>
                </a:rPr>
                <a:t>5. </a:t>
              </a:r>
              <a:r>
                <a:rPr lang="ru-RU" sz="4000" b="1" u="sng" dirty="0" smtClean="0">
                  <a:solidFill>
                    <a:srgbClr val="002060"/>
                  </a:solidFill>
                </a:rPr>
                <a:t>Два звука!</a:t>
              </a:r>
            </a:p>
            <a:p>
              <a:r>
                <a:rPr lang="ru-RU" sz="3800" b="1" i="1" dirty="0" smtClean="0">
                  <a:solidFill>
                    <a:srgbClr val="0000CC"/>
                  </a:solidFill>
                </a:rPr>
                <a:t>В предложении найдите </a:t>
              </a:r>
              <a:r>
                <a:rPr lang="ru-RU" sz="3800" b="1" i="1" dirty="0">
                  <a:solidFill>
                    <a:srgbClr val="0000CC"/>
                  </a:solidFill>
                </a:rPr>
                <a:t>слова, в которых гласная буква обозначает два звука</a:t>
              </a:r>
              <a:r>
                <a:rPr lang="ru-RU" sz="3800" b="1" i="1" dirty="0" smtClean="0">
                  <a:solidFill>
                    <a:srgbClr val="0000CC"/>
                  </a:solidFill>
                </a:rPr>
                <a:t>.</a:t>
              </a:r>
            </a:p>
            <a:p>
              <a:pPr algn="ctr"/>
              <a:endParaRPr lang="ru-RU" sz="1100" b="1" dirty="0">
                <a:solidFill>
                  <a:srgbClr val="0000CC"/>
                </a:solidFill>
              </a:endParaRPr>
            </a:p>
            <a:p>
              <a:pPr algn="ctr"/>
              <a:r>
                <a:rPr lang="ru-RU" sz="4600" b="1" dirty="0">
                  <a:solidFill>
                    <a:srgbClr val="0000CC"/>
                  </a:solidFill>
                </a:rPr>
                <a:t>На диком </a:t>
              </a:r>
              <a:r>
                <a:rPr lang="ru-RU" sz="4600" b="1" dirty="0" smtClean="0">
                  <a:solidFill>
                    <a:srgbClr val="0000CC"/>
                  </a:solidFill>
                </a:rPr>
                <a:t>бреге </a:t>
              </a:r>
              <a:r>
                <a:rPr lang="ru-RU" sz="4600" b="1" dirty="0">
                  <a:solidFill>
                    <a:srgbClr val="0000CC"/>
                  </a:solidFill>
                </a:rPr>
                <a:t>Иртыша сидел Ермак, объятый думой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.</a:t>
              </a:r>
            </a:p>
            <a:p>
              <a:pPr algn="ctr"/>
              <a:endParaRPr lang="ru-RU" sz="2400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Рамка 9"/>
            <p:cNvSpPr/>
            <p:nvPr/>
          </p:nvSpPr>
          <p:spPr>
            <a:xfrm>
              <a:off x="3666397" y="847997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190913" y="5374738"/>
            <a:ext cx="1492623" cy="484094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3333FF"/>
                </a:solidFill>
              </a:rPr>
              <a:t>Ответ </a:t>
            </a:r>
            <a:endParaRPr lang="ru-RU" sz="2400" b="1" dirty="0">
              <a:solidFill>
                <a:srgbClr val="3333FF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65915" y="566168"/>
            <a:ext cx="7402192" cy="5654842"/>
            <a:chOff x="3678741" y="882315"/>
            <a:chExt cx="4796590" cy="50933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817323" y="1068432"/>
              <a:ext cx="4501882" cy="4764322"/>
            </a:xfrm>
            <a:prstGeom prst="rect">
              <a:avLst/>
            </a:prstGeom>
            <a:solidFill>
              <a:srgbClr val="FFFFB7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b="1" dirty="0">
                  <a:solidFill>
                    <a:srgbClr val="0000CC"/>
                  </a:solidFill>
                </a:rPr>
                <a:t>На диком </a:t>
              </a:r>
              <a:r>
                <a:rPr lang="ru-RU" sz="4800" b="1" dirty="0" smtClean="0">
                  <a:solidFill>
                    <a:srgbClr val="0000CC"/>
                  </a:solidFill>
                </a:rPr>
                <a:t>бреге </a:t>
              </a:r>
              <a:r>
                <a:rPr lang="ru-RU" sz="4800" b="1" dirty="0">
                  <a:solidFill>
                    <a:srgbClr val="0000CC"/>
                  </a:solidFill>
                </a:rPr>
                <a:t>Иртыша сидел </a:t>
              </a:r>
              <a:r>
                <a:rPr lang="ru-RU" sz="4800" b="1" u="sng" dirty="0">
                  <a:solidFill>
                    <a:srgbClr val="00B050"/>
                  </a:solidFill>
                </a:rPr>
                <a:t>Е</a:t>
              </a:r>
              <a:r>
                <a:rPr lang="ru-RU" sz="4800" b="1" u="sng" dirty="0">
                  <a:solidFill>
                    <a:srgbClr val="0000CC"/>
                  </a:solidFill>
                </a:rPr>
                <a:t>рмак</a:t>
              </a:r>
              <a:r>
                <a:rPr lang="ru-RU" sz="4800" b="1" dirty="0">
                  <a:solidFill>
                    <a:srgbClr val="0000CC"/>
                  </a:solidFill>
                </a:rPr>
                <a:t>, </a:t>
              </a:r>
              <a:r>
                <a:rPr lang="ru-RU" sz="4800" b="1" u="sng" dirty="0">
                  <a:solidFill>
                    <a:srgbClr val="0000CC"/>
                  </a:solidFill>
                </a:rPr>
                <a:t>объ</a:t>
              </a:r>
              <a:r>
                <a:rPr lang="ru-RU" sz="4800" b="1" u="sng" dirty="0">
                  <a:solidFill>
                    <a:srgbClr val="00B050"/>
                  </a:solidFill>
                </a:rPr>
                <a:t>я</a:t>
              </a:r>
              <a:r>
                <a:rPr lang="ru-RU" sz="4800" b="1" u="sng" dirty="0">
                  <a:solidFill>
                    <a:srgbClr val="0000CC"/>
                  </a:solidFill>
                </a:rPr>
                <a:t>тый</a:t>
              </a:r>
              <a:r>
                <a:rPr lang="ru-RU" sz="4800" b="1" dirty="0">
                  <a:solidFill>
                    <a:srgbClr val="0000CC"/>
                  </a:solidFill>
                </a:rPr>
                <a:t> думой.</a:t>
              </a:r>
            </a:p>
          </p:txBody>
        </p:sp>
        <p:sp>
          <p:nvSpPr>
            <p:cNvPr id="15" name="Рамка 14"/>
            <p:cNvSpPr/>
            <p:nvPr/>
          </p:nvSpPr>
          <p:spPr>
            <a:xfrm>
              <a:off x="3678741" y="882315"/>
              <a:ext cx="4796590" cy="5093368"/>
            </a:xfrm>
            <a:prstGeom prst="frame">
              <a:avLst>
                <a:gd name="adj1" fmla="val 4956"/>
              </a:avLst>
            </a:prstGeom>
            <a:solidFill>
              <a:srgbClr val="00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6" name="Умножение 15">
            <a:hlinkClick r:id="rId2" action="ppaction://hlinksldjump"/>
          </p:cNvPr>
          <p:cNvSpPr/>
          <p:nvPr/>
        </p:nvSpPr>
        <p:spPr>
          <a:xfrm>
            <a:off x="8168107" y="143263"/>
            <a:ext cx="975893" cy="813546"/>
          </a:xfrm>
          <a:prstGeom prst="mathMultiply">
            <a:avLst>
              <a:gd name="adj1" fmla="val 896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07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2034</TotalTime>
  <Words>4126</Words>
  <Application>Microsoft Office PowerPoint</Application>
  <PresentationFormat>Экран (4:3)</PresentationFormat>
  <Paragraphs>791</Paragraphs>
  <Slides>84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91" baseType="lpstr">
      <vt:lpstr>Arial</vt:lpstr>
      <vt:lpstr>Calibri</vt:lpstr>
      <vt:lpstr>Calibri Light</vt:lpstr>
      <vt:lpstr>Monotype Corsiva</vt:lpstr>
      <vt:lpstr>Segoe Script</vt:lpstr>
      <vt:lpstr>Times New Roman</vt:lpstr>
      <vt:lpstr>Тема Office</vt:lpstr>
      <vt:lpstr>Дидактическая  игра - путешествие  «Страна Фонетики»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256</cp:revision>
  <dcterms:created xsi:type="dcterms:W3CDTF">2021-08-04T13:35:02Z</dcterms:created>
  <dcterms:modified xsi:type="dcterms:W3CDTF">2021-08-19T20:10:11Z</dcterms:modified>
</cp:coreProperties>
</file>